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0" r:id="rId2"/>
    <p:sldId id="256" r:id="rId3"/>
    <p:sldId id="291" r:id="rId4"/>
    <p:sldId id="303" r:id="rId5"/>
    <p:sldId id="292" r:id="rId6"/>
    <p:sldId id="302" r:id="rId7"/>
    <p:sldId id="298" r:id="rId8"/>
    <p:sldId id="288" r:id="rId9"/>
    <p:sldId id="308" r:id="rId10"/>
    <p:sldId id="293" r:id="rId11"/>
    <p:sldId id="294" r:id="rId12"/>
    <p:sldId id="295" r:id="rId13"/>
    <p:sldId id="296" r:id="rId14"/>
    <p:sldId id="297" r:id="rId15"/>
    <p:sldId id="299" r:id="rId16"/>
    <p:sldId id="304" r:id="rId17"/>
    <p:sldId id="305" r:id="rId18"/>
    <p:sldId id="306" r:id="rId19"/>
    <p:sldId id="309" r:id="rId20"/>
    <p:sldId id="289" r:id="rId21"/>
    <p:sldId id="258" r:id="rId22"/>
    <p:sldId id="286" r:id="rId23"/>
    <p:sldId id="274" r:id="rId24"/>
    <p:sldId id="275" r:id="rId25"/>
    <p:sldId id="276" r:id="rId26"/>
    <p:sldId id="284" r:id="rId27"/>
    <p:sldId id="300" r:id="rId28"/>
    <p:sldId id="301" r:id="rId29"/>
    <p:sldId id="307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" initials="B" lastIdx="6" clrIdx="0">
    <p:extLst>
      <p:ext uri="{19B8F6BF-5375-455C-9EA6-DF929625EA0E}">
        <p15:presenceInfo xmlns:p15="http://schemas.microsoft.com/office/powerpoint/2012/main" userId="Bi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5T14:52:53.626" idx="1">
    <p:pos x="951" y="2537"/>
    <p:text>Θα πρότεινα Πηγή: αφού είναι κοινή και για τις 2 φωτο. Επίσης, αφού παρουσιάζονται μαζί, γιατί να μην έχουν κοινή λεζάντα;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5T14:57:13.185" idx="2">
    <p:pos x="5886" y="2808"/>
    <p:text>Εδώ δεν μου επιτρέπει editing // Το Π στο παραμύθι του τίτλου κεφαλαίο και χωρίς το άρθρο (Το) // η Πηγή στη λεζάντα υπογραμμισμένη // το ΙΙΙ στη λεζάντα όχι πλάγιο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5T14:58:25.453" idx="3">
    <p:pos x="6393" y="91"/>
    <p:text>Το παραμύθι στον τίτλο πεζοκεφαλαία και χωρίς το άρθρο (Το)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5T15:04:47.791" idx="4">
    <p:pos x="4689" y="1313"/>
    <p:text>Η φωτογραφία επαναλαμβάνεται, υπάρχει και στη διαφάνεια 21 κι εδώ μάλιστα είναι παραμορφωμένη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6T13:25:42.411" idx="6">
    <p:pos x="5455" y="2362"/>
    <p:text>χρειάζονται και τα 2 λινκ;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C99E-B9F7-4336-8FAB-C762EEE73BB0}" type="datetimeFigureOut">
              <a:rPr lang="el-GR" smtClean="0"/>
              <a:t>26/11/2022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1A2C-1B4C-418A-B25A-012C709B5C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884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8987-6CC1-4C71-9B19-B95CDBC92A73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244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DF76-AE20-41A3-9CF0-8405FDC1848D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732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24F6-23EB-47E2-89F5-E465D8D2CF59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508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E3B6-0FD2-4E58-91D4-96A7E6F9E9C3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055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DE46F-BF7D-4BB9-A05C-AEB792CFA2AB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816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A4-77ED-4C4C-9C7F-EC34836A9ACA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141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F10B-7ACA-4472-9647-B44A93048EB5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982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D797-5E8D-490B-9436-35F18877B22D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51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392F-BBFF-4FA3-8341-B0400CF29B75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61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656A-DAD7-4F5D-B52D-57F76F7C49C6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356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7B4C-3C83-4517-B5B0-CE41E717D5BA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71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8589-C38E-4D15-89D1-011224B17BC3}" type="datetime1">
              <a:rPr lang="el-GR" smtClean="0"/>
              <a:t>26/11/2022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645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AA43B-A635-42CD-AF97-4B57390B24D3}" type="datetime1">
              <a:rPr lang="el-GR" smtClean="0"/>
              <a:t>26/11/2022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40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5862-3DA6-413A-ABF6-E2FA73D0D000}" type="datetime1">
              <a:rPr lang="el-GR" smtClean="0"/>
              <a:t>26/11/2022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171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12FA-26F7-4C43-B934-4A2502F0B38E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165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3AB8-8A59-4AF0-8C69-ACA861C4968E}" type="datetime1">
              <a:rPr lang="el-GR" smtClean="0"/>
              <a:t>26/11/2022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07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C5B1-BAB4-4DF9-A8D5-DDE29C74C51E}" type="datetime1">
              <a:rPr lang="el-GR" smtClean="0"/>
              <a:t>26/11/2022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32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12-spania-ntokoymenta-gia-ton-giannoyli-halepa-apo-psifiopoiimeno-arheio-tis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6%CE%B1%CE%BD_%CE%9D%CF%84%CF%85%CE%BC%CF%80%CF%85%CF%86%CE%AD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mag.gr/art-history/art-history/item/4272-art-brut-outsider-ar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giannoylis-halepas-i-tragiki-zoi-toy-megalyteroy-ellina-glypti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giannoylis-halepas-i-tragiki-zoi-toy-megalyteroy-ellina-glypt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ert.gr/2210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12-spania-ntokoymenta-gia-ton-giannoyli-halepa-apo-psifiopoiimeno-arheio-ti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mag.gr/afieromata/giannoylis-chalepas-tragiki-istoria-enos-idiofyoys-kallitechni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12-spania-ntokoymenta-gia-ton-giannoyli-halepa-apo-psifiopoiimeno-arheio-tis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3%CE%B9%CE%B1%CE%BD%CE%BD%CE%BF%CF%8D%CE%BB%CE%B7%CF%82_%CE%A7%CE%B1%CE%BB%CE%B5%CF%80%CE%AC%CF%82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sfa.g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hyperlink" Target="https://www.lifo.gr/culture/eikastika/12-spania-ntokoymenta-gia-ton-giannoyli-halepa-apo-psifiopoiimeno-arheio-ti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</a:t>
            </a:fld>
            <a:endParaRPr lang="el-GR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52E0895-47FC-A8FF-87FA-2012BD57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1944" y="1681705"/>
            <a:ext cx="6861743" cy="2847835"/>
          </a:xfrm>
        </p:spPr>
        <p:txBody>
          <a:bodyPr>
            <a:normAutofit fontScale="90000"/>
          </a:bodyPr>
          <a:lstStyle/>
          <a:p>
            <a:r>
              <a:rPr lang="en-US" dirty="0"/>
              <a:t>HACK THE ART</a:t>
            </a:r>
            <a:br>
              <a:rPr lang="en-US" dirty="0"/>
            </a:br>
            <a:r>
              <a:rPr lang="en-US" dirty="0"/>
              <a:t>DIGITAL STORYTELLING</a:t>
            </a:r>
            <a:br>
              <a:rPr lang="en-US" dirty="0"/>
            </a:br>
            <a:r>
              <a:rPr lang="el-GR" dirty="0"/>
              <a:t>Φωτογραφικό Υλικό </a:t>
            </a:r>
          </a:p>
        </p:txBody>
      </p:sp>
    </p:spTree>
    <p:extLst>
      <p:ext uri="{BB962C8B-B14F-4D97-AF65-F5344CB8AC3E}">
        <p14:creationId xmlns:p14="http://schemas.microsoft.com/office/powerpoint/2010/main" val="376981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9F7F5DD-2882-AA73-ABC3-525286D6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10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DF2E79F-EA26-B675-700C-F3861EF2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132" y="488718"/>
            <a:ext cx="7364606" cy="96325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70FF1A-234C-CBD1-8B1A-3766FA9D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60" y="1451969"/>
            <a:ext cx="3701840" cy="51207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E14E63-F822-7BEA-C79A-CB885FC1D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829" y="4432911"/>
            <a:ext cx="293852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8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17A779F1-AD8F-6CAF-6FCF-BDEA832C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11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1D034E-168F-2CA7-3CE4-662F3658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69" y="970344"/>
            <a:ext cx="5803895" cy="549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32E7A-D009-FA02-94D0-A4BFAEA3FE34}"/>
              </a:ext>
            </a:extLst>
          </p:cNvPr>
          <p:cNvSpPr txBox="1"/>
          <p:nvPr/>
        </p:nvSpPr>
        <p:spPr>
          <a:xfrm>
            <a:off x="8220263" y="4027470"/>
            <a:ext cx="31148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Παραμύθι της Πεντάμορφης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ΙΙ</a:t>
            </a:r>
            <a:r>
              <a:rPr kumimoji="0" lang="el-GR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18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Αθήνα: Ίδρυμα Ωνάση.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716D1F-26E1-1AC8-C97D-275E6C87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25" y="143730"/>
            <a:ext cx="736460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8FCE8-DBF1-2510-0FDD-06F1EBA71F2B}"/>
              </a:ext>
            </a:extLst>
          </p:cNvPr>
          <p:cNvSpPr txBox="1"/>
          <p:nvPr/>
        </p:nvSpPr>
        <p:spPr>
          <a:xfrm>
            <a:off x="691662" y="3288400"/>
            <a:ext cx="3650278" cy="2470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Tx/>
              <a:tabLst/>
              <a:defRPr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Παρα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μύθι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της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Πεντάμορφης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ΙΙ</a:t>
            </a:r>
            <a:r>
              <a:rPr kumimoji="0" lang="en-US" b="1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Γι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ανούλης Χαλεπάς, 19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</a:t>
            </a: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Tx/>
              <a:tabLst/>
              <a:defRPr/>
            </a:pPr>
            <a:r>
              <a:rPr kumimoji="0" lang="en-US" i="0" u="sng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Πηγή</a:t>
            </a: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:</a:t>
            </a:r>
            <a:endParaRPr kumimoji="0" lang="el-GR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Tx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Γουλάκη-Βουτυρά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, Α. (2022). </a:t>
            </a:r>
            <a:r>
              <a:rPr kumimoji="0" lang="en-US" b="0" i="1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Γι</a:t>
            </a:r>
            <a:r>
              <a:rPr kumimoji="0" lang="en-US" b="0" i="1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ανούλης Χαλεπάς: Δούναι και Λαβείν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Αθήν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α: Ίδρυμα Ωνάση.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B9BA8D1-8E68-4870-84D4-15D1DC799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7" r="8649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798912-589C-91B3-18F1-D6A5A156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8" r="19679" b="1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50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365700D-E53A-297F-A608-E54C5D44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C60E0DEC-E3B4-49FB-9368-5CFFAA7AB82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00173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A6B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649E02D-0CAD-C99B-378F-C13ECC3A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C60E0DEC-E3B4-49FB-9368-5CFFAA7AB82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3EE5813-71A7-5FBF-30CF-CB6CC51FD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6" r="-1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358D0-E631-4944-BDB6-4CC2D1AFD939}"/>
              </a:ext>
            </a:extLst>
          </p:cNvPr>
          <p:cNvSpPr txBox="1"/>
          <p:nvPr/>
        </p:nvSpPr>
        <p:spPr>
          <a:xfrm>
            <a:off x="1178738" y="4107630"/>
            <a:ext cx="2913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Παραμύθι της Πεντάμορφης </a:t>
            </a:r>
            <a:r>
              <a:rPr kumimoji="0" lang="el-GR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Ι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1918-1924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311289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FF6430C-9419-B9A6-B890-74080384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C1DEFC-9A08-F386-EDF1-6165EECE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0" y="502921"/>
            <a:ext cx="4234176" cy="5852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B1459-9EF3-07D9-C4C8-853587A65288}"/>
              </a:ext>
            </a:extLst>
          </p:cNvPr>
          <p:cNvSpPr txBox="1"/>
          <p:nvPr/>
        </p:nvSpPr>
        <p:spPr>
          <a:xfrm>
            <a:off x="7595646" y="4283279"/>
            <a:ext cx="2913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Παραμύθι της Πεντάμορφης </a:t>
            </a:r>
            <a:r>
              <a:rPr kumimoji="0" lang="el-GR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ΙΙΙ,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1918-1924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148546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3643AB1-C60A-C0B7-8E52-71984584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15</a:t>
            </a:fld>
            <a:endParaRPr lang="el-GR"/>
          </a:p>
        </p:txBody>
      </p:sp>
      <p:pic>
        <p:nvPicPr>
          <p:cNvPr id="4" name="Εικόνα 3" descr="Εικόνα που περιέχει γλυπτική, κτίρι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805C82A-7F89-75B7-AA30-BBD6EE590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4" y="23269"/>
            <a:ext cx="5153387" cy="6834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C49A0-8FBF-D730-51B9-455E8645BF9C}"/>
              </a:ext>
            </a:extLst>
          </p:cNvPr>
          <p:cNvSpPr txBox="1"/>
          <p:nvPr/>
        </p:nvSpPr>
        <p:spPr>
          <a:xfrm>
            <a:off x="393192" y="4542514"/>
            <a:ext cx="485614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Ο Σάτυρος που παίζει με τον Έρωτα</a:t>
            </a:r>
            <a:r>
              <a:rPr kumimoji="0" lang="el-G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1877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105796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3D1D3A-9028-E85F-C6A0-EA6029B5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12" y="2957889"/>
            <a:ext cx="8911687" cy="1280890"/>
          </a:xfrm>
        </p:spPr>
        <p:txBody>
          <a:bodyPr/>
          <a:lstStyle/>
          <a:p>
            <a:r>
              <a:rPr lang="el-GR" dirty="0"/>
              <a:t>3.	Ο </a:t>
            </a:r>
            <a:r>
              <a:rPr lang="el-GR" dirty="0" err="1"/>
              <a:t>Γιανούλης</a:t>
            </a:r>
            <a:r>
              <a:rPr lang="el-GR" dirty="0"/>
              <a:t> Χαλεπάς και η ψυχική ασθένεια. Η ψυχική νόσος στην τέχνη. </a:t>
            </a:r>
            <a:endParaRPr lang="en-US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3A8598D-56BB-B511-C45D-6560441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580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EA3038A-06B5-C89E-0E3C-2BE1B6DB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17</a:t>
            </a:fld>
            <a:endParaRPr lang="el-GR"/>
          </a:p>
        </p:txBody>
      </p:sp>
      <p:pic>
        <p:nvPicPr>
          <p:cNvPr id="4" name="Εικόνα 3" descr="Εικόνα που περιέχει κείμενο, κουτί, κοντέινερ&#10;&#10;Περιγραφή που δημιουργήθηκε αυτόματα">
            <a:extLst>
              <a:ext uri="{FF2B5EF4-FFF2-40B4-BE49-F238E27FC236}">
                <a16:creationId xmlns:a16="http://schemas.microsoft.com/office/drawing/2014/main" id="{20E5DEB1-7307-C526-CA11-2FF2BC3E4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62" y="422657"/>
            <a:ext cx="4279504" cy="6070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7FD41-B0B4-F8B8-EF34-6F7E500F248B}"/>
              </a:ext>
            </a:extLst>
          </p:cNvPr>
          <p:cNvSpPr txBox="1"/>
          <p:nvPr/>
        </p:nvSpPr>
        <p:spPr>
          <a:xfrm>
            <a:off x="531812" y="3429000"/>
            <a:ext cx="60933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(Το μοναδικό αγαλματάκι από πηλό) Έργο του </a:t>
            </a:r>
            <a:r>
              <a:rPr lang="el-GR" dirty="0" err="1"/>
              <a:t>Γιανούλη</a:t>
            </a:r>
            <a:r>
              <a:rPr lang="el-GR" dirty="0"/>
              <a:t> Χαλεπά που σώζεται από την περίοδο της νοσηλείας του στο Δημόσιο Ψυχιατρείο Κέρκυρας (1888-1902). Η μορφή αυτή, δουλεμένη εντελώς λιτά, με το πρόσωπο ακατέργαστο και εν μέρει παραμορφωμένο, θα μπορούσε ίσως να χαρακτηριστεί μια τραγική αυτοπροσωπογραφία του.</a:t>
            </a:r>
          </a:p>
          <a:p>
            <a:r>
              <a:rPr lang="el-GR" u="sng" dirty="0"/>
              <a:t>Πηγή: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https://www.lifo.gr/culture/eikastika/12-spania-ntokoymenta-gia-ton-giannoyli-halepa-apo-psifiopoiimeno-arheio-tis</a:t>
            </a:r>
            <a:r>
              <a:rPr lang="el-GR" dirty="0"/>
              <a:t> [Ανακτήθηκε: 17/11/2022]</a:t>
            </a:r>
          </a:p>
          <a:p>
            <a:endParaRPr lang="el-GR" dirty="0"/>
          </a:p>
          <a:p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397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F1B8581-250C-47D5-0FE3-DA2ED9E9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18</a:t>
            </a:fld>
            <a:endParaRPr lang="el-GR"/>
          </a:p>
        </p:txBody>
      </p:sp>
      <p:pic>
        <p:nvPicPr>
          <p:cNvPr id="4" name="Εικόνα 3" descr="Εικόνα που περιέχει υπαίθριος, δέντρο, χλόη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9FB071F1-7077-11AB-76E1-7230C36B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29" y="631966"/>
            <a:ext cx="3387872" cy="5646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BE763-18D7-C8B2-0CD5-B19C889CE454}"/>
              </a:ext>
            </a:extLst>
          </p:cNvPr>
          <p:cNvSpPr txBox="1"/>
          <p:nvPr/>
        </p:nvSpPr>
        <p:spPr>
          <a:xfrm>
            <a:off x="6390292" y="4180289"/>
            <a:ext cx="46087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Jean Dubuffet</a:t>
            </a:r>
            <a:endParaRPr lang="el-GR" b="1" dirty="0"/>
          </a:p>
          <a:p>
            <a:r>
              <a:rPr lang="el-GR" u="sng" dirty="0"/>
              <a:t>Πηγή:</a:t>
            </a:r>
            <a:endParaRPr lang="en-US" u="sng" dirty="0"/>
          </a:p>
          <a:p>
            <a:r>
              <a:rPr lang="en-US" dirty="0">
                <a:hlinkClick r:id="rId3"/>
              </a:rPr>
              <a:t>https://el.wikipedia.org/wiki/%CE%96%CE%B1%CE%BD_%CE%9D%CF%84%CF%85%CE%BC%CF%80%CF%85%CF%86%CE%AD</a:t>
            </a:r>
            <a:r>
              <a:rPr lang="el-GR" dirty="0"/>
              <a:t> </a:t>
            </a:r>
          </a:p>
          <a:p>
            <a:r>
              <a:rPr lang="el-GR" dirty="0"/>
              <a:t>[Ανακτήθηκε: 17/11/2022]</a:t>
            </a:r>
          </a:p>
          <a:p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345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E9DF5BD-2FB5-83AD-DC89-29C17614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60E0DEC-E3B4-49FB-9368-5CFFAA7AB820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l-GR" sz="1900"/>
          </a:p>
        </p:txBody>
      </p:sp>
      <p:pic>
        <p:nvPicPr>
          <p:cNvPr id="4" name="Εικόνα 3" descr="Εικόνα που περιέχει κείμενο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7B5011F-CA60-F5A6-18C5-EC264736D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2" b="7340"/>
          <a:stretch/>
        </p:blipFill>
        <p:spPr>
          <a:xfrm>
            <a:off x="3673365" y="265095"/>
            <a:ext cx="8340636" cy="519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E691D-A810-0C58-F52B-7DABE70692B6}"/>
              </a:ext>
            </a:extLst>
          </p:cNvPr>
          <p:cNvSpPr txBox="1"/>
          <p:nvPr/>
        </p:nvSpPr>
        <p:spPr>
          <a:xfrm>
            <a:off x="531812" y="5622287"/>
            <a:ext cx="60994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313439"/>
                </a:solidFill>
                <a:effectLst/>
                <a:latin typeface="Helvetica" panose="020B0604020202020204" pitchFamily="34" charset="0"/>
              </a:rPr>
              <a:t>Adolf Wölfli, 'Die psychiatrische Klinik Waldau 1921', Ausschnitt aus einer Zeichnung, 1921.</a:t>
            </a:r>
          </a:p>
          <a:p>
            <a:r>
              <a:rPr lang="el-GR" sz="1600" u="sng" dirty="0">
                <a:solidFill>
                  <a:srgbClr val="313439"/>
                </a:solidFill>
                <a:latin typeface="Helvetica" panose="020B0604020202020204" pitchFamily="34" charset="0"/>
              </a:rPr>
              <a:t>Πηγή:</a:t>
            </a:r>
            <a:r>
              <a:rPr lang="el-GR" sz="1600" dirty="0">
                <a:solidFill>
                  <a:srgbClr val="313439"/>
                </a:solidFill>
                <a:latin typeface="Helvetica" panose="020B0604020202020204" pitchFamily="34" charset="0"/>
              </a:rPr>
              <a:t> </a:t>
            </a:r>
            <a:r>
              <a:rPr lang="en-US" sz="1600" dirty="0">
                <a:latin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https://www.artmag.gr/art-history/art-history/item/4272-art-brut-outsider-art</a:t>
            </a:r>
            <a:r>
              <a:rPr lang="el-GR" sz="1600" dirty="0">
                <a:latin typeface="Helvetica" panose="020B0604020202020204" pitchFamily="34" charset="0"/>
              </a:rPr>
              <a:t> </a:t>
            </a:r>
            <a:r>
              <a:rPr lang="el-GR" sz="1600" dirty="0">
                <a:solidFill>
                  <a:srgbClr val="313439"/>
                </a:solidFill>
                <a:latin typeface="Helvetica" panose="020B0604020202020204" pitchFamily="34" charset="0"/>
              </a:rPr>
              <a:t>[Ανακτήθηκε 18/11/2022]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856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A50687-5256-988D-0F36-351E45F56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69" y="239939"/>
            <a:ext cx="5352661" cy="5575688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3249FAD-8847-EC01-EB87-D38594B49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9339" y="5815627"/>
            <a:ext cx="5066490" cy="1126283"/>
          </a:xfrm>
        </p:spPr>
        <p:txBody>
          <a:bodyPr/>
          <a:lstStyle/>
          <a:p>
            <a:r>
              <a:rPr lang="el-GR" sz="1400" b="1" i="1" dirty="0" err="1">
                <a:solidFill>
                  <a:schemeClr val="tx1"/>
                </a:solidFill>
              </a:rPr>
              <a:t>Γιανούλης</a:t>
            </a:r>
            <a:r>
              <a:rPr lang="el-GR" sz="1400" b="1" i="1" dirty="0">
                <a:solidFill>
                  <a:schemeClr val="tx1"/>
                </a:solidFill>
              </a:rPr>
              <a:t> Χαλεπάς</a:t>
            </a:r>
          </a:p>
          <a:p>
            <a:r>
              <a:rPr lang="el-GR" sz="1400" dirty="0">
                <a:solidFill>
                  <a:schemeClr val="tx1"/>
                </a:solidFill>
              </a:rPr>
              <a:t>Πηγή: </a:t>
            </a:r>
            <a:r>
              <a:rPr lang="el-GR" sz="1400" dirty="0" err="1">
                <a:solidFill>
                  <a:schemeClr val="tx1"/>
                </a:solidFill>
              </a:rPr>
              <a:t>Γουλάκη</a:t>
            </a:r>
            <a:r>
              <a:rPr lang="el-GR" sz="1400" dirty="0">
                <a:solidFill>
                  <a:schemeClr val="tx1"/>
                </a:solidFill>
              </a:rPr>
              <a:t>-Βουτυρά, Α. (2022). </a:t>
            </a:r>
            <a:r>
              <a:rPr lang="el-GR" sz="1400" i="1" dirty="0" err="1">
                <a:solidFill>
                  <a:schemeClr val="tx1"/>
                </a:solidFill>
              </a:rPr>
              <a:t>Γιανούλης</a:t>
            </a:r>
            <a:r>
              <a:rPr lang="el-GR" sz="1400" i="1" dirty="0">
                <a:solidFill>
                  <a:schemeClr val="tx1"/>
                </a:solidFill>
              </a:rPr>
              <a:t> Χαλεπάς: Δούναι και Λαβείν</a:t>
            </a:r>
            <a:r>
              <a:rPr lang="el-GR" sz="1400" dirty="0">
                <a:solidFill>
                  <a:schemeClr val="tx1"/>
                </a:solidFill>
              </a:rPr>
              <a:t>. Αθήνα: Ίδρυμα Ωνάση.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4141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FE35EE-D5EF-F69A-2624-141EE228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16" y="2910093"/>
            <a:ext cx="8911687" cy="1280890"/>
          </a:xfrm>
        </p:spPr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l-GR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Γιανούλης</a:t>
            </a: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Χαλεπάς: </a:t>
            </a:r>
            <a:b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απελευθέρωση.</a:t>
            </a:r>
            <a:endParaRPr lang="en-US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84D1D8B-7D5B-1517-2381-5AC034847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17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7291ED21-F62D-FA38-C83C-37E6BED19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7" y="742041"/>
            <a:ext cx="5071971" cy="359178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586E2D-5D6B-A673-AB3C-B1E121F419A5}"/>
              </a:ext>
            </a:extLst>
          </p:cNvPr>
          <p:cNvSpPr txBox="1"/>
          <p:nvPr/>
        </p:nvSpPr>
        <p:spPr>
          <a:xfrm>
            <a:off x="1599417" y="4544008"/>
            <a:ext cx="5071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Χαλεπάς ανάμεσα σε χορεύτριες, στην οικία της οδού Δαφνομήλη.</a:t>
            </a:r>
          </a:p>
          <a:p>
            <a:r>
              <a:rPr lang="el-GR" sz="1400" u="sng" dirty="0"/>
              <a:t>Πηγή</a:t>
            </a:r>
            <a:r>
              <a:rPr lang="el-GR" sz="1400" dirty="0"/>
              <a:t>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13/11/2022]</a:t>
            </a:r>
            <a:br>
              <a:rPr lang="el-GR" sz="1400" dirty="0"/>
            </a:br>
            <a:endParaRPr lang="el-GR" sz="1400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484FF16-1BBD-5B93-FD54-48F037F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47" y="742041"/>
            <a:ext cx="3451201" cy="5592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11979A-7B7B-BE81-2026-D2A4E43D961C}"/>
              </a:ext>
            </a:extLst>
          </p:cNvPr>
          <p:cNvSpPr txBox="1"/>
          <p:nvPr/>
        </p:nvSpPr>
        <p:spPr>
          <a:xfrm>
            <a:off x="10385092" y="854325"/>
            <a:ext cx="19217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 στην Ακρόπολη το 1930 με την Ειρήνη Χαλεπά, την αδελφή της, Μαριάνθη Κουβαρά, και τη μικρή Κατερίνα Χαλεπά. Δωρεά Μύρωνα </a:t>
            </a:r>
            <a:r>
              <a:rPr lang="el-GR" sz="1400" b="1" dirty="0" err="1"/>
              <a:t>Μπικάκη</a:t>
            </a:r>
            <a:r>
              <a:rPr lang="el-GR" sz="1400" b="1" dirty="0"/>
              <a:t>.</a:t>
            </a:r>
          </a:p>
          <a:p>
            <a:r>
              <a:rPr lang="el-GR" sz="1400" u="sng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16/11/2022]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9613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22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87" y="2207804"/>
            <a:ext cx="5929587" cy="4206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546" y="65404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Κείμενο και αφιέρωση του Χαλεπά στην</a:t>
            </a:r>
          </a:p>
          <a:p>
            <a:r>
              <a:rPr lang="el-GR" b="1" dirty="0"/>
              <a:t>ανιψιά του, Ειρήνη.</a:t>
            </a:r>
          </a:p>
          <a:p>
            <a:r>
              <a:rPr lang="el-GR" u="sng" dirty="0"/>
              <a:t>Πηγή</a:t>
            </a:r>
            <a:r>
              <a:rPr lang="el-GR" dirty="0"/>
              <a:t>: </a:t>
            </a:r>
            <a:r>
              <a:rPr lang="el-GR" dirty="0" err="1"/>
              <a:t>Γουλάκη</a:t>
            </a:r>
            <a:r>
              <a:rPr lang="el-GR" dirty="0"/>
              <a:t>-Βουτυρά, Α. (2022). </a:t>
            </a:r>
            <a:r>
              <a:rPr lang="el-GR" i="1" dirty="0" err="1"/>
              <a:t>Γιανούλης</a:t>
            </a:r>
            <a:r>
              <a:rPr lang="el-GR" i="1" dirty="0"/>
              <a:t> Χαλεπάς: Δούναι και Λαβείν</a:t>
            </a:r>
            <a:r>
              <a:rPr lang="el-GR" dirty="0"/>
              <a:t>. Αθήνα: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3138891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467AAF5-DEA6-1708-611F-DBF5B314E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86" y="1152907"/>
            <a:ext cx="4599286" cy="5075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F2B0A3-956F-831C-2936-27561859657E}"/>
              </a:ext>
            </a:extLst>
          </p:cNvPr>
          <p:cNvSpPr txBox="1"/>
          <p:nvPr/>
        </p:nvSpPr>
        <p:spPr>
          <a:xfrm>
            <a:off x="7206330" y="2043085"/>
            <a:ext cx="19217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 στην Ακρόπολη το 1930 με την Ειρήνη Χαλεπά, την αδελφή της, Μαριάνθη Κουβαρά, και τη μικρή Κατερίνα Χαλεπά. Δωρεά Μύρωνα </a:t>
            </a:r>
            <a:r>
              <a:rPr lang="el-GR" sz="1400" b="1" dirty="0" err="1"/>
              <a:t>Μπικάκη</a:t>
            </a:r>
            <a:r>
              <a:rPr lang="el-GR" sz="1400" b="1" dirty="0"/>
              <a:t>.</a:t>
            </a:r>
          </a:p>
          <a:p>
            <a:r>
              <a:rPr lang="el-GR" sz="1400" u="sng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9671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E66993CE-5C3A-6A79-79E6-3FAE13983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>
          <a:xfrm>
            <a:off x="3899154" y="787782"/>
            <a:ext cx="5502548" cy="412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A2D0D-1137-17ED-939D-A52960A4F50D}"/>
              </a:ext>
            </a:extLst>
          </p:cNvPr>
          <p:cNvSpPr txBox="1"/>
          <p:nvPr/>
        </p:nvSpPr>
        <p:spPr>
          <a:xfrm>
            <a:off x="4187146" y="5116111"/>
            <a:ext cx="4926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Φωτογραφία του </a:t>
            </a:r>
            <a:r>
              <a:rPr lang="el-GR" sz="1400" b="1" dirty="0" err="1"/>
              <a:t>Γιανούλη</a:t>
            </a:r>
            <a:r>
              <a:rPr lang="el-GR" sz="1400" b="1" dirty="0"/>
              <a:t> Χαλεπά σε προχωρημένη ηλικία με την οικογένειά του.</a:t>
            </a:r>
            <a:endParaRPr lang="el-GR" sz="1400" dirty="0"/>
          </a:p>
          <a:p>
            <a:r>
              <a:rPr lang="el-GR" sz="1400" u="sng" dirty="0"/>
              <a:t>Πηγή</a:t>
            </a:r>
            <a:r>
              <a:rPr lang="el-GR" sz="1400" dirty="0"/>
              <a:t>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https://archive.ert.gr/2210/</a:t>
            </a:r>
            <a:endParaRPr lang="el-GR" sz="1400" dirty="0"/>
          </a:p>
          <a:p>
            <a:r>
              <a:rPr lang="el-GR" sz="1400" dirty="0"/>
              <a:t>[Ανακτήθηκε: 9/10/2022]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7142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n-US" dirty="0"/>
              <a:t> 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090EB-86C3-8DC0-7EAB-8F6E6992DFB7}"/>
              </a:ext>
            </a:extLst>
          </p:cNvPr>
          <p:cNvSpPr txBox="1"/>
          <p:nvPr/>
        </p:nvSpPr>
        <p:spPr>
          <a:xfrm>
            <a:off x="7054056" y="2199780"/>
            <a:ext cx="15413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Χαλεπάς με τις ανιψιές του, Ειρήνη και Ευτυχία, μετά το 1930 (αρχείο οικ. Β. Χαλεπά).</a:t>
            </a:r>
          </a:p>
          <a:p>
            <a:r>
              <a:rPr lang="el-GR" sz="1400" u="sng" dirty="0"/>
              <a:t>Πηγή</a:t>
            </a:r>
            <a:r>
              <a:rPr lang="el-GR" sz="1400" dirty="0"/>
              <a:t>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Αθήνα: Ίδρυμα Ωνάση.</a:t>
            </a:r>
            <a:endParaRPr lang="el-GR" sz="1400" i="1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01EDE96-CB7F-52FA-73A2-E8424CBC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28" y="1165794"/>
            <a:ext cx="4145090" cy="45734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0016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26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1" y="1217479"/>
            <a:ext cx="6464841" cy="4788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80172" y="1385670"/>
            <a:ext cx="36576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Επίσκεψη του Χαλεπά στην </a:t>
            </a:r>
            <a:r>
              <a:rPr lang="el-GR" b="1" i="1" dirty="0"/>
              <a:t>Κοιμωμένη</a:t>
            </a:r>
            <a:r>
              <a:rPr lang="el-GR" b="1" dirty="0"/>
              <a:t>, στο Α΄ Νεκροταφείο της Αθήνας, Αύγουστος 1930 (Αρχείο</a:t>
            </a:r>
          </a:p>
          <a:p>
            <a:r>
              <a:rPr lang="el-GR" b="1" dirty="0"/>
              <a:t>οικ. Β. Χαλεπά)</a:t>
            </a:r>
          </a:p>
          <a:p>
            <a:r>
              <a:rPr lang="el-GR" u="sng" dirty="0"/>
              <a:t>Πηγή</a:t>
            </a:r>
            <a:r>
              <a:rPr lang="el-GR" dirty="0"/>
              <a:t>: </a:t>
            </a:r>
            <a:r>
              <a:rPr lang="el-GR" dirty="0" err="1"/>
              <a:t>Γουλάκη</a:t>
            </a:r>
            <a:r>
              <a:rPr lang="el-GR" dirty="0"/>
              <a:t>-Βουτυρά, Α. (2022). </a:t>
            </a:r>
            <a:r>
              <a:rPr lang="el-GR" dirty="0" err="1"/>
              <a:t>Γιανούλης</a:t>
            </a:r>
            <a:r>
              <a:rPr lang="el-GR" dirty="0"/>
              <a:t> Χαλεπάς: Δούναι και Λαβείν. Αθήνα: Ίδρυμα Ωνάση.</a:t>
            </a:r>
          </a:p>
          <a:p>
            <a:endParaRPr lang="el-GR" b="1" dirty="0"/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079051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66A8E58-987C-C475-BA08-ED683C9C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27</a:t>
            </a:fld>
            <a:endParaRPr lang="el-GR"/>
          </a:p>
        </p:txBody>
      </p:sp>
      <p:pic>
        <p:nvPicPr>
          <p:cNvPr id="4" name="Εικόνα 3" descr="Εικόνα που περιέχει κείμενο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3CE32B88-7FBB-96A6-D871-1F15C4DF3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03" y="311727"/>
            <a:ext cx="4712277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BEA79-DEFB-B6A5-73A8-EEBBA93653D5}"/>
              </a:ext>
            </a:extLst>
          </p:cNvPr>
          <p:cNvSpPr txBox="1"/>
          <p:nvPr/>
        </p:nvSpPr>
        <p:spPr>
          <a:xfrm>
            <a:off x="7394027" y="567559"/>
            <a:ext cx="239887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 </a:t>
            </a:r>
            <a:r>
              <a:rPr lang="el-GR" b="1" dirty="0" err="1"/>
              <a:t>Γιανούλης</a:t>
            </a:r>
            <a:r>
              <a:rPr lang="el-GR" b="1" dirty="0"/>
              <a:t> Χαλεπάς δουλεύει το έργο </a:t>
            </a:r>
            <a:r>
              <a:rPr lang="el-GR" b="1" i="1" dirty="0"/>
              <a:t>Σάτυρος και Έρως</a:t>
            </a:r>
            <a:r>
              <a:rPr lang="el-GR" b="1" dirty="0"/>
              <a:t>. Στον λαιμό του φοράει το κομπολόι του, 1931</a:t>
            </a:r>
            <a:r>
              <a:rPr lang="el-GR" dirty="0"/>
              <a:t>.</a:t>
            </a:r>
          </a:p>
          <a:p>
            <a:r>
              <a:rPr lang="el-GR" sz="1600" u="sng" dirty="0"/>
              <a:t>Πηγή: </a:t>
            </a:r>
            <a:r>
              <a:rPr lang="el-GR" sz="1600" dirty="0"/>
              <a:t>https://www.lifo.gr/culture/eikastika/giannoylis-halepas-i-tragiki-zoi-toy-megalyteroy-ellina-glypti</a:t>
            </a:r>
          </a:p>
          <a:p>
            <a:r>
              <a:rPr lang="en-US" sz="1600" dirty="0">
                <a:hlinkClick r:id="rId3"/>
              </a:rPr>
              <a:t>https://www.lifo.gr/culture/eikastika/12-spania-ntokoymenta-gia-ton-giannoyli-halepa-apo-psifiopoiimeno-arheio-tis</a:t>
            </a:r>
            <a:r>
              <a:rPr lang="el-GR" sz="1600" dirty="0"/>
              <a:t> [Ανακτήθηκε: 17/11/2022]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3337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008CD484-14B7-E666-D9D9-03C99D0D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28</a:t>
            </a:fld>
            <a:endParaRPr lang="el-GR"/>
          </a:p>
        </p:txBody>
      </p:sp>
      <p:pic>
        <p:nvPicPr>
          <p:cNvPr id="4" name="Εικόνα 3" descr="Εικόνα που περιέχει κείμενο, υπαίθριος, άνδρας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5D8C021C-4EE0-86B6-755D-A35C8676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749"/>
            <a:ext cx="4275602" cy="6166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3C4EC-A7B3-984F-962E-0812D887224D}"/>
              </a:ext>
            </a:extLst>
          </p:cNvPr>
          <p:cNvSpPr txBox="1"/>
          <p:nvPr/>
        </p:nvSpPr>
        <p:spPr>
          <a:xfrm>
            <a:off x="2930635" y="1772492"/>
            <a:ext cx="255007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Ο </a:t>
            </a:r>
            <a:r>
              <a:rPr lang="el-GR" sz="2000" b="1" i="0" dirty="0" err="1">
                <a:solidFill>
                  <a:srgbClr val="666666"/>
                </a:solidFill>
                <a:effectLst/>
                <a:latin typeface="HGF"/>
              </a:rPr>
              <a:t>Γιανούλης</a:t>
            </a:r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 Χαλεπάς με τον διευθυντή της Εθνικής Πινακοθήκης, Ζαχαρία Παπαντωνίου, το 1924 στον Πύργο.</a:t>
            </a:r>
          </a:p>
          <a:p>
            <a:r>
              <a:rPr lang="el-GR" u="sng" dirty="0"/>
              <a:t>Πηγή: </a:t>
            </a:r>
            <a:r>
              <a:rPr lang="el-GR" dirty="0"/>
              <a:t>https://www.lifo.gr/culture/eikastika/giannoylis-halepas-i-tragiki-zoi-toy-megalyteroy-ellina-glypti</a:t>
            </a:r>
          </a:p>
          <a:p>
            <a:r>
              <a:rPr lang="el-GR" dirty="0"/>
              <a:t>[Ανακτήθηκε: 17/11/2022]</a:t>
            </a:r>
          </a:p>
        </p:txBody>
      </p:sp>
    </p:spTree>
    <p:extLst>
      <p:ext uri="{BB962C8B-B14F-4D97-AF65-F5344CB8AC3E}">
        <p14:creationId xmlns:p14="http://schemas.microsoft.com/office/powerpoint/2010/main" val="2130329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880BA59-DE7E-CB4E-C8B1-C2B83A3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29</a:t>
            </a:fld>
            <a:endParaRPr lang="el-GR"/>
          </a:p>
        </p:txBody>
      </p:sp>
      <p:pic>
        <p:nvPicPr>
          <p:cNvPr id="4" name="Εικόνα 3" descr="Εικόνα που περιέχει κείμενο, άτομο, πόζα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3BA51F25-1DC2-447E-1B2F-1A50547CA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62" y="970344"/>
            <a:ext cx="7170596" cy="502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A4E3A-7285-93D7-E2FB-A3D576EDAAD2}"/>
              </a:ext>
            </a:extLst>
          </p:cNvPr>
          <p:cNvSpPr txBox="1"/>
          <p:nvPr/>
        </p:nvSpPr>
        <p:spPr>
          <a:xfrm>
            <a:off x="9368356" y="582067"/>
            <a:ext cx="229183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Ο </a:t>
            </a:r>
            <a:r>
              <a:rPr lang="el-GR" sz="2000" b="1" i="0" dirty="0" err="1">
                <a:solidFill>
                  <a:srgbClr val="666666"/>
                </a:solidFill>
                <a:effectLst/>
                <a:latin typeface="HGF"/>
              </a:rPr>
              <a:t>Γιανούλης</a:t>
            </a:r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 Χαλεπάς κατά τον εορτασμό των 80 χρόνων του στον «Παρνασσό», με τις ανιψιές του, Ειρήνη Χαλεπά και Αλεξάνδρα Κουβαρά, και την Αικατερίνη </a:t>
            </a:r>
            <a:r>
              <a:rPr lang="el-GR" sz="2000" b="1" i="0" dirty="0" err="1">
                <a:solidFill>
                  <a:srgbClr val="666666"/>
                </a:solidFill>
                <a:effectLst/>
                <a:latin typeface="HGF"/>
              </a:rPr>
              <a:t>Βάττη</a:t>
            </a:r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, το 1934. Δωρεά Μύρωνα </a:t>
            </a:r>
            <a:r>
              <a:rPr lang="el-GR" sz="2000" b="1" i="0" dirty="0" err="1">
                <a:solidFill>
                  <a:srgbClr val="666666"/>
                </a:solidFill>
                <a:effectLst/>
                <a:latin typeface="HGF"/>
              </a:rPr>
              <a:t>Μπικάκη</a:t>
            </a:r>
            <a:r>
              <a:rPr lang="el-GR" sz="2000" b="1" i="0" dirty="0">
                <a:solidFill>
                  <a:srgbClr val="666666"/>
                </a:solidFill>
                <a:effectLst/>
                <a:latin typeface="HGF"/>
              </a:rPr>
              <a:t>.</a:t>
            </a:r>
          </a:p>
          <a:p>
            <a:r>
              <a:rPr lang="el-GR" dirty="0"/>
              <a:t>Πηγή:  </a:t>
            </a:r>
          </a:p>
          <a:p>
            <a:r>
              <a:rPr lang="en-US" sz="1200" dirty="0"/>
              <a:t>https://www.lifo.gr/culture/eikastika/12-spania-ntokoymenta-gia-ton-giannoyli-halepa-apo-psifiopoiimeno-arheio-tis</a:t>
            </a:r>
            <a:endParaRPr lang="el-GR" sz="1200" dirty="0"/>
          </a:p>
          <a:p>
            <a:r>
              <a:rPr lang="el-GR" dirty="0"/>
              <a:t>[Ανακτήθηκε: 17/11/2022]</a:t>
            </a:r>
          </a:p>
        </p:txBody>
      </p:sp>
    </p:spTree>
    <p:extLst>
      <p:ext uri="{BB962C8B-B14F-4D97-AF65-F5344CB8AC3E}">
        <p14:creationId xmlns:p14="http://schemas.microsoft.com/office/powerpoint/2010/main" val="399521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9712075-7549-1CBE-82C5-475B9639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3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99E500C-6507-B848-2EE1-38EA09BAC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2618" r="5418" b="2837"/>
          <a:stretch/>
        </p:blipFill>
        <p:spPr>
          <a:xfrm>
            <a:off x="2115588" y="300789"/>
            <a:ext cx="4494999" cy="6256422"/>
          </a:xfrm>
          <a:prstGeom prst="rect">
            <a:avLst/>
          </a:prstGeom>
        </p:spPr>
      </p:pic>
      <p:sp>
        <p:nvSpPr>
          <p:cNvPr id="4" name="Υπότιτλος 2">
            <a:extLst>
              <a:ext uri="{FF2B5EF4-FFF2-40B4-BE49-F238E27FC236}">
                <a16:creationId xmlns:a16="http://schemas.microsoft.com/office/drawing/2014/main" id="{E0F6D957-5315-FFC4-4638-D414D53C4FBD}"/>
              </a:ext>
            </a:extLst>
          </p:cNvPr>
          <p:cNvSpPr txBox="1">
            <a:spLocks/>
          </p:cNvSpPr>
          <p:nvPr/>
        </p:nvSpPr>
        <p:spPr>
          <a:xfrm>
            <a:off x="6764209" y="5122201"/>
            <a:ext cx="4687887" cy="14350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/>
              </a:rPr>
              <a:t>Πηγή: </a:t>
            </a:r>
            <a:r>
              <a:rPr lang="en-US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https://www.maxmag.gr/afieromata/giannoylis-chalepas-tragiki-istoria-enos-idiofyoys-kallitechni</a:t>
            </a:r>
            <a:r>
              <a:rPr lang="en-US" sz="1400" dirty="0">
                <a:solidFill>
                  <a:srgbClr val="FB4A1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l-GR" sz="1400" dirty="0"/>
              <a:t>  [Ανακτήθηκε: 13/10/2022]</a:t>
            </a:r>
          </a:p>
        </p:txBody>
      </p:sp>
    </p:spTree>
    <p:extLst>
      <p:ext uri="{BB962C8B-B14F-4D97-AF65-F5344CB8AC3E}">
        <p14:creationId xmlns:p14="http://schemas.microsoft.com/office/powerpoint/2010/main" val="3271644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30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40" y="242349"/>
            <a:ext cx="1134973" cy="64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3074" y="970344"/>
            <a:ext cx="39784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«Ο Γιαννούλης Χαλεπάς αφηγείται την </a:t>
            </a:r>
            <a:r>
              <a:rPr lang="el-GR" b="1" dirty="0" err="1"/>
              <a:t>τραγικήν</a:t>
            </a:r>
            <a:r>
              <a:rPr lang="el-GR" b="1" dirty="0"/>
              <a:t> </a:t>
            </a:r>
            <a:r>
              <a:rPr lang="el-GR" b="1" dirty="0" err="1"/>
              <a:t>ζωήν</a:t>
            </a:r>
            <a:r>
              <a:rPr lang="el-GR" b="1" dirty="0"/>
              <a:t> του», β΄ μέρος συνέντευξης στην εφημερίδα </a:t>
            </a:r>
            <a:r>
              <a:rPr lang="el-GR" b="1" i="1" dirty="0"/>
              <a:t>Ελληνική</a:t>
            </a:r>
            <a:r>
              <a:rPr lang="el-GR" b="1" dirty="0"/>
              <a:t>, 31/8/1930. Δωρεά Μύρωνα </a:t>
            </a:r>
            <a:r>
              <a:rPr lang="el-GR" b="1" dirty="0" err="1"/>
              <a:t>Μπικάκη</a:t>
            </a:r>
            <a:r>
              <a:rPr lang="el-GR" b="1" dirty="0"/>
              <a:t>.</a:t>
            </a:r>
          </a:p>
          <a:p>
            <a:r>
              <a:rPr lang="el-GR" u="sng" dirty="0"/>
              <a:t>Πηγή:</a:t>
            </a:r>
          </a:p>
          <a:p>
            <a:r>
              <a:rPr lang="fr-FR" u="sng" dirty="0">
                <a:hlinkClick r:id="rId3"/>
              </a:rPr>
              <a:t>https://www.lifo.gr/culture/eikastika/12-spania-ntokoymenta-gia-ton-giannoyli-halepa-apo-psifiopoiimeno-arheio-tis</a:t>
            </a:r>
            <a:endParaRPr lang="el-GR" u="sng" dirty="0"/>
          </a:p>
          <a:p>
            <a:r>
              <a:rPr lang="el-GR" u="sng" dirty="0"/>
              <a:t>[Ανακτήθηκε 27/10/2022]</a:t>
            </a:r>
          </a:p>
        </p:txBody>
      </p:sp>
    </p:spTree>
    <p:extLst>
      <p:ext uri="{BB962C8B-B14F-4D97-AF65-F5344CB8AC3E}">
        <p14:creationId xmlns:p14="http://schemas.microsoft.com/office/powerpoint/2010/main" val="32700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51AE33E-F8B4-680E-5E55-0A95F83B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4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76D61-29AB-3974-930F-917CC2AA0438}"/>
              </a:ext>
            </a:extLst>
          </p:cNvPr>
          <p:cNvSpPr txBox="1"/>
          <p:nvPr/>
        </p:nvSpPr>
        <p:spPr>
          <a:xfrm>
            <a:off x="2851362" y="2719316"/>
            <a:ext cx="6805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latin typeface="Century Gothic" panose="020B0502020202020204" pitchFamily="34" charset="0"/>
                <a:ea typeface="Calibri" panose="020F0502020204030204" pitchFamily="34" charset="0"/>
              </a:rPr>
              <a:t>1. </a:t>
            </a: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</a:rPr>
              <a:t>O </a:t>
            </a:r>
            <a:r>
              <a:rPr lang="el-GR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Γιανούλης</a:t>
            </a:r>
            <a:r>
              <a:rPr lang="el-GR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Χαλεπάς 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3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απαγόρευση καλλιτεχνικής παραγωγής.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26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438FEE3-2A70-2457-A1FC-2EF6C3CE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5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2F109-D580-A6B8-2143-35078AD7D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3" y="585547"/>
            <a:ext cx="3638943" cy="56869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C62F87-DB87-55EE-4888-7007A27926BC}"/>
              </a:ext>
            </a:extLst>
          </p:cNvPr>
          <p:cNvSpPr/>
          <p:nvPr/>
        </p:nvSpPr>
        <p:spPr>
          <a:xfrm>
            <a:off x="921695" y="45928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Ο Ιωάννης Χαλεπάς, πατέρας του </a:t>
            </a:r>
            <a:r>
              <a:rPr lang="el-GR" b="1" dirty="0" err="1"/>
              <a:t>Γιανούλη</a:t>
            </a:r>
            <a:endParaRPr lang="el-GR" b="1" dirty="0"/>
          </a:p>
          <a:p>
            <a:r>
              <a:rPr lang="el-GR" b="1" dirty="0"/>
              <a:t>(</a:t>
            </a:r>
            <a:r>
              <a:rPr lang="el-GR" b="1" dirty="0" err="1"/>
              <a:t>φωτ</a:t>
            </a:r>
            <a:r>
              <a:rPr lang="el-GR" b="1" dirty="0"/>
              <a:t>. Πραξιτέλη Χαλεπά)</a:t>
            </a:r>
          </a:p>
          <a:p>
            <a:r>
              <a:rPr lang="el-GR" u="sng" dirty="0"/>
              <a:t>Πηγή</a:t>
            </a:r>
            <a:r>
              <a:rPr lang="el-GR" dirty="0"/>
              <a:t>:</a:t>
            </a:r>
          </a:p>
          <a:p>
            <a:r>
              <a:rPr lang="el-GR" dirty="0" err="1"/>
              <a:t>Γουλάκη</a:t>
            </a:r>
            <a:r>
              <a:rPr lang="el-GR" dirty="0"/>
              <a:t>-Βουτυρά, Α. (2022). </a:t>
            </a:r>
            <a:r>
              <a:rPr lang="el-GR" i="1" dirty="0" err="1"/>
              <a:t>Γιανούλης</a:t>
            </a:r>
            <a:r>
              <a:rPr lang="el-GR" i="1" dirty="0"/>
              <a:t> Χαλεπάς: Δούναι και Λαβείν</a:t>
            </a:r>
            <a:r>
              <a:rPr lang="el-GR" dirty="0"/>
              <a:t>. Αθήνα: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394461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7EA3610-291B-1D5D-5146-DF2E0423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6</a:t>
            </a:fld>
            <a:endParaRPr lang="el-GR"/>
          </a:p>
        </p:txBody>
      </p:sp>
      <p:pic>
        <p:nvPicPr>
          <p:cNvPr id="4" name="Εικόνα 3" descr="Εικόνα που περιέχει κτίριο, υπαίθριος, δέντρο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E2D9160F-76BD-FFE4-5CF7-5F835F80A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00" y="787782"/>
            <a:ext cx="6925056" cy="5193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76270-AADC-E756-CA5F-653B6EE78434}"/>
              </a:ext>
            </a:extLst>
          </p:cNvPr>
          <p:cNvSpPr txBox="1"/>
          <p:nvPr/>
        </p:nvSpPr>
        <p:spPr>
          <a:xfrm>
            <a:off x="1176993" y="2842253"/>
            <a:ext cx="30008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Το σπίτι του Χαλεπά στην Τήνο. </a:t>
            </a:r>
          </a:p>
          <a:p>
            <a:r>
              <a:rPr lang="el-GR" u="sng" dirty="0"/>
              <a:t>Πηγή:</a:t>
            </a:r>
          </a:p>
          <a:p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https://el.wikipedia.org/wiki/%CE%93%CE%B9%CE%B1%CE%BD%CE%BD%CE%BF%CF%8D%CE%BB%CE%B7%CF%82_%CE%A7%CE%B1%CE%BB%CE%B5%CF%80%CE%AC%CF%82</a:t>
            </a:r>
            <a:r>
              <a:rPr lang="en-US" u="sng" dirty="0"/>
              <a:t> </a:t>
            </a:r>
          </a:p>
          <a:p>
            <a:r>
              <a:rPr lang="el-GR" dirty="0"/>
              <a:t>[Ανακτήθηκε: 17/11/2022]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4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86EA324-C57D-F77E-0AD6-26C25B98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7</a:t>
            </a:fld>
            <a:endParaRPr lang="el-GR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44B37F73-3C1A-2506-9920-405FB8E5A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9209" y="2867466"/>
            <a:ext cx="8912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>
                <a:latin typeface="Century Gothic" panose="020B0502020202020204" pitchFamily="34" charset="0"/>
                <a:ea typeface="Calibri" panose="020F0502020204030204" pitchFamily="34" charset="0"/>
              </a:rPr>
              <a:t>2. </a:t>
            </a:r>
            <a:r>
              <a:rPr lang="en-US" sz="3000" dirty="0">
                <a:latin typeface="Century Gothic" panose="020B0502020202020204" pitchFamily="34" charset="0"/>
                <a:ea typeface="Calibri" panose="020F0502020204030204" pitchFamily="34" charset="0"/>
              </a:rPr>
              <a:t>O </a:t>
            </a:r>
            <a:r>
              <a:rPr lang="el-GR" sz="3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Γιανούλης</a:t>
            </a:r>
            <a:r>
              <a:rPr lang="el-GR" sz="3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Χαλεπάς </a:t>
            </a:r>
            <a:r>
              <a:rPr lang="en-US" sz="3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3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και τα φοιτητικά του </a:t>
            </a:r>
            <a:r>
              <a:rPr lang="en-US" sz="3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χρόνια στο Μόναχο.</a:t>
            </a:r>
            <a:endParaRPr lang="en-US" sz="3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1385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5432CA6-878C-04C2-BCB5-4A7C217A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8</a:t>
            </a:fld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90E78E-5477-7088-1DF1-0E4D011B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032" y="1632894"/>
            <a:ext cx="2645893" cy="407248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1E7744-945D-3313-D995-6837688F5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06" y="1787613"/>
            <a:ext cx="3578662" cy="234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A7F00-2D26-D38A-CD63-E260CC68BBCA}"/>
              </a:ext>
            </a:extLst>
          </p:cNvPr>
          <p:cNvSpPr txBox="1"/>
          <p:nvPr/>
        </p:nvSpPr>
        <p:spPr>
          <a:xfrm>
            <a:off x="1399536" y="5860094"/>
            <a:ext cx="469646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b="1" dirty="0"/>
              <a:t>Ο </a:t>
            </a:r>
            <a:r>
              <a:rPr lang="el-GR" sz="1200" b="1" dirty="0" err="1"/>
              <a:t>Γιανούλης</a:t>
            </a:r>
            <a:r>
              <a:rPr lang="el-GR" sz="1200" b="1" dirty="0"/>
              <a:t> Χαλεπάς σπουδαστής στο Μόναχο.</a:t>
            </a:r>
          </a:p>
          <a:p>
            <a:r>
              <a:rPr lang="el-GR" sz="1100" u="sng" dirty="0"/>
              <a:t>Πηγή: </a:t>
            </a:r>
          </a:p>
          <a:p>
            <a:r>
              <a:rPr lang="el-GR" sz="1100" dirty="0" err="1"/>
              <a:t>Γουλάκη</a:t>
            </a:r>
            <a:r>
              <a:rPr lang="el-GR" sz="1100" dirty="0"/>
              <a:t>-Βουτυρά, Α. (2007). </a:t>
            </a:r>
            <a:r>
              <a:rPr lang="el-GR" sz="1100" i="1" dirty="0"/>
              <a:t>Γιαννούλης Χαλεπάς</a:t>
            </a:r>
            <a:r>
              <a:rPr lang="el-GR" sz="1100" dirty="0"/>
              <a:t>. Αθήνα: Εθνική Πινακοθήκη-Μουσείο Αλέξανδρου </a:t>
            </a:r>
            <a:r>
              <a:rPr lang="el-GR" sz="1100" dirty="0" err="1"/>
              <a:t>Σούτζου</a:t>
            </a:r>
            <a:r>
              <a:rPr lang="el-GR" sz="11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69044-F8A6-4E8D-33FE-BC31A1103E46}"/>
              </a:ext>
            </a:extLst>
          </p:cNvPr>
          <p:cNvSpPr txBox="1"/>
          <p:nvPr/>
        </p:nvSpPr>
        <p:spPr>
          <a:xfrm>
            <a:off x="7008305" y="4134776"/>
            <a:ext cx="4157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Η </a:t>
            </a:r>
            <a:r>
              <a:rPr lang="el-GR" sz="1400" b="1" dirty="0" err="1"/>
              <a:t>Ανωτάτη</a:t>
            </a:r>
            <a:r>
              <a:rPr lang="el-GR" sz="1400" b="1" dirty="0"/>
              <a:t> Σχολή Καλών Τεχνών στην Αθήνα</a:t>
            </a:r>
            <a:r>
              <a:rPr lang="en-US" sz="1400" b="1" dirty="0"/>
              <a:t>.</a:t>
            </a:r>
            <a:endParaRPr lang="el-GR" sz="1400" b="1" dirty="0"/>
          </a:p>
          <a:p>
            <a:endParaRPr lang="el-GR" sz="400" b="1" dirty="0"/>
          </a:p>
          <a:p>
            <a:r>
              <a:rPr lang="el-GR" sz="1400" u="sng" dirty="0"/>
              <a:t>Πηγή:</a:t>
            </a:r>
          </a:p>
          <a:p>
            <a:endParaRPr lang="el-GR" sz="300" dirty="0"/>
          </a:p>
          <a:p>
            <a:r>
              <a:rPr lang="en-US" sz="1400" dirty="0">
                <a:hlinkClick r:id="rId4"/>
              </a:rPr>
              <a:t>http://www.asfa.gr/</a:t>
            </a:r>
            <a:r>
              <a:rPr lang="el-GR" sz="1400" dirty="0"/>
              <a:t> </a:t>
            </a:r>
          </a:p>
          <a:p>
            <a:endParaRPr lang="el-GR" sz="500" dirty="0"/>
          </a:p>
          <a:p>
            <a:r>
              <a:rPr lang="el-GR" sz="1400" dirty="0"/>
              <a:t>[Ανακτήθηκε: 12/1</a:t>
            </a:r>
            <a:r>
              <a:rPr lang="en-US" sz="1400" dirty="0"/>
              <a:t>1</a:t>
            </a:r>
            <a:r>
              <a:rPr lang="el-GR" sz="1400" dirty="0"/>
              <a:t>/2022]</a:t>
            </a:r>
          </a:p>
        </p:txBody>
      </p:sp>
    </p:spTree>
    <p:extLst>
      <p:ext uri="{BB962C8B-B14F-4D97-AF65-F5344CB8AC3E}">
        <p14:creationId xmlns:p14="http://schemas.microsoft.com/office/powerpoint/2010/main" val="76030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34B5E8D1-019C-458E-B5DB-2FF97E72A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C712A66-7821-B231-31E5-22368E00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60E0DEC-E3B4-49FB-9368-5CFFAA7AB820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l-GR" sz="1900"/>
          </a:p>
        </p:txBody>
      </p:sp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2144D32-4981-B940-2515-C41E9C13B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r="-2" b="11197"/>
          <a:stretch/>
        </p:blipFill>
        <p:spPr>
          <a:xfrm>
            <a:off x="2589212" y="643467"/>
            <a:ext cx="4395478" cy="5571066"/>
          </a:xfrm>
          <a:prstGeom prst="rect">
            <a:avLst/>
          </a:prstGeom>
        </p:spPr>
      </p:pic>
      <p:pic>
        <p:nvPicPr>
          <p:cNvPr id="6" name="Εικόνα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FA279FE-8932-F612-D1F0-6E5DF4B2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38"/>
          <a:stretch/>
        </p:blipFill>
        <p:spPr>
          <a:xfrm>
            <a:off x="7145556" y="643467"/>
            <a:ext cx="4395478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2492F0-6858-292C-51C9-2DEF766DD967}"/>
              </a:ext>
            </a:extLst>
          </p:cNvPr>
          <p:cNvSpPr txBox="1"/>
          <p:nvPr/>
        </p:nvSpPr>
        <p:spPr>
          <a:xfrm>
            <a:off x="8820797" y="4782260"/>
            <a:ext cx="2553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666666"/>
                </a:solidFill>
                <a:effectLst/>
                <a:latin typeface="HGF"/>
              </a:rPr>
              <a:t>Απονομή του Αριστείου Γραμμάτων και Τεχνών από την Ακαδημία Αθηνών, 1927.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4F1EC-A1F2-C849-5234-6814669D07FF}"/>
              </a:ext>
            </a:extLst>
          </p:cNvPr>
          <p:cNvSpPr txBox="1"/>
          <p:nvPr/>
        </p:nvSpPr>
        <p:spPr>
          <a:xfrm>
            <a:off x="770841" y="968023"/>
            <a:ext cx="189975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Αντίγραφο Αριστείου που απονεμήθηκε στον </a:t>
            </a:r>
            <a:r>
              <a:rPr lang="el-GR" dirty="0" err="1"/>
              <a:t>Γιανούλη</a:t>
            </a:r>
            <a:r>
              <a:rPr lang="el-GR" dirty="0"/>
              <a:t> Χαλεπά από τη Βασιλική Ακαδημία του Μονάχου, 1875. Δωρεά Μύρωνα </a:t>
            </a:r>
            <a:r>
              <a:rPr lang="el-GR" dirty="0" err="1"/>
              <a:t>Μπικάκη</a:t>
            </a:r>
            <a:endParaRPr lang="el-GR" dirty="0"/>
          </a:p>
          <a:p>
            <a:r>
              <a:rPr lang="el-GR" u="sng" dirty="0"/>
              <a:t>Πηγές:</a:t>
            </a:r>
          </a:p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https://www.lifo.gr/culture/eikastika/12-spania-ntokoymenta-gia-ton-giannoyli-halepa-apo-psifiopoiimeno-arheio-tis</a:t>
            </a:r>
            <a:r>
              <a:rPr lang="en-US" sz="1400" dirty="0"/>
              <a:t> </a:t>
            </a:r>
            <a:r>
              <a:rPr lang="el-GR" sz="1400" dirty="0"/>
              <a:t>[Ανακτήθηκε: 17/11/2022]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867961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1157</Words>
  <Application>Microsoft Office PowerPoint</Application>
  <PresentationFormat>Ευρεία οθόνη</PresentationFormat>
  <Paragraphs>130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Helvetica</vt:lpstr>
      <vt:lpstr>HGF</vt:lpstr>
      <vt:lpstr>Wingdings 3</vt:lpstr>
      <vt:lpstr>Θρόισμα</vt:lpstr>
      <vt:lpstr>HACK THE ART DIGITAL STORYTELLING Φωτογραφικό Υλικό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2. O Γιανούλης Χαλεπάς  και τα φοιτητικά του  χρόνια στο Μόναχο.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3. Ο Γιανούλης Χαλεπάς και η ψυχική ασθένεια. Η ψυχική νόσος στην τέχνη. </vt:lpstr>
      <vt:lpstr>Παρουσίαση του PowerPoint</vt:lpstr>
      <vt:lpstr>Παρουσίαση του PowerPoint</vt:lpstr>
      <vt:lpstr>Παρουσίαση του PowerPoint</vt:lpstr>
      <vt:lpstr>4. Γιανούλης Χαλεπάς:  Η απελευθέρωση.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σύμβολα στο έργο του Χαλεπά</dc:title>
  <dc:creator>Nikos Vianas</dc:creator>
  <cp:lastModifiedBy>Bill</cp:lastModifiedBy>
  <cp:revision>31</cp:revision>
  <dcterms:created xsi:type="dcterms:W3CDTF">2022-10-13T13:45:22Z</dcterms:created>
  <dcterms:modified xsi:type="dcterms:W3CDTF">2022-11-26T11:31:39Z</dcterms:modified>
</cp:coreProperties>
</file>