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sldIdLst>
    <p:sldId id="256" r:id="rId2"/>
    <p:sldId id="261" r:id="rId3"/>
    <p:sldId id="257" r:id="rId4"/>
    <p:sldId id="258" r:id="rId5"/>
    <p:sldId id="259" r:id="rId6"/>
    <p:sldId id="278" r:id="rId7"/>
    <p:sldId id="277" r:id="rId8"/>
    <p:sldId id="267" r:id="rId9"/>
    <p:sldId id="265" r:id="rId10"/>
    <p:sldId id="275" r:id="rId11"/>
    <p:sldId id="266" r:id="rId12"/>
    <p:sldId id="268" r:id="rId13"/>
    <p:sldId id="263" r:id="rId14"/>
    <p:sldId id="279" r:id="rId15"/>
    <p:sldId id="280" r:id="rId16"/>
    <p:sldId id="260" r:id="rId17"/>
    <p:sldId id="270" r:id="rId18"/>
    <p:sldId id="271" r:id="rId19"/>
    <p:sldId id="272" r:id="rId20"/>
    <p:sldId id="269" r:id="rId21"/>
    <p:sldId id="264" r:id="rId22"/>
    <p:sldId id="281" r:id="rId23"/>
    <p:sldId id="273" r:id="rId24"/>
    <p:sldId id="282" r:id="rId25"/>
    <p:sldId id="27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BF75DF-00EC-49CA-871F-375F966083E4}" type="datetimeFigureOut">
              <a:rPr lang="el-GR" smtClean="0"/>
              <a:t>9/11/2022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DD81FA-75AA-40AD-B4CF-44003433F4A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67066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DD81FA-75AA-40AD-B4CF-44003433F4AB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512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63989-8C01-4B56-91A6-DB9B49F16646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3369E-4BCA-4164-B12A-4D49F61EC18C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49C41-A73C-4606-B03F-319690020B83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0D3E6-B4ED-48E1-A07F-E51AA8FBC2F5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FA5B0-03BA-4402-9F64-EFE579465BFE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EDDA-E1E5-408B-8BD8-999BBFCA48A1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D1B1-7B40-418F-9602-D08B3C85C7AC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6278D-AB90-43C0-A632-8B22A859E252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9BEDB-CC41-410D-A0D3-BC0B430E489D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C411C-610A-4D42-ABD6-BAE87139D5D1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C2A72-400C-4A36-A989-1BF6E3FD4AE6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90ED-91DD-4EA3-85BB-2D8F1BA83E13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2020-B639-43AB-964B-6BE9B97004CC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A8E31-6DDE-4A29-9BB3-A195B5CBF488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42852-F902-4015-A414-5E20CBCC5827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226F5-0454-48A7-80AE-628ADAECAD36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FF8B-3FD0-44CB-99D2-29D1EEF72CFF}" type="datetime1">
              <a:rPr lang="en-US" smtClean="0"/>
              <a:t>11/9/2022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xmag.gr/afieromata/giannoylis-chalepas-tragiki-istoria-enos-idiofyoys-kallitechni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.wikipedia.org/wiki/%CE%86%CF%81%CE%B7%CF%82_(%CE%BC%CF%85%CE%B8%CE%BF%CE%BB%CE%BF%CE%B3%CE%AF%CE%B1)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1%CF%81%CF%87%CE%B5%CE%AF%CE%BF:Titian_-_Dana%C3%AB_-_WGA22900.jpg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hyperlink" Target="https://el.wikipedia.org/wiki/%CE%A6%CE%B1%CE%B9%CE%BD%CF%8C%CE%BC%CE%B5%CE%BD%CE%BF_%CF%84%CE%B7%CF%82_%CE%91%CF%86%CF%81%CE%BF%CE%B4%CE%AF%CF%84%CE%B7%CF%8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el.wikipedia.org/wiki/%CE%A3%CE%AC%CF%84%CF%85%CF%81%CE%BF%CF%82_%CF%84%CE%BF%CF%85_%CE%A0%CF%81%CE%B1%CE%BE%CE%B9%CF%84%CE%AD%CE%BB%CE%B7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sch.gr/ipap/Ellinikos%20Politismos/AR/ar.ag-2/omada-e-3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reek-language.gr/digitalResources/ancient_greek/mythology/lexicon/gods/artemis/page_002.htm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Dionysus" TargetMode="External"/><Relationship Id="rId5" Type="http://schemas.openxmlformats.org/officeDocument/2006/relationships/hyperlink" Target="http://ancienttheater.culture.gr/el/component/k2/item/79-attikh-eruthromorfh-kulika-1237" TargetMode="Externa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giphy.com/gifs/disney-animation-disney-birds-NDUOZHddH9HMI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k-language.gr/digitalResources/ancient_greek/education/mythology/epic/record.html?tbl=epic&amp;rid=367" TargetMode="External"/><Relationship Id="rId2" Type="http://schemas.openxmlformats.org/officeDocument/2006/relationships/hyperlink" Target="http://users.sch.gr/ipap/Ellinikos_Politismos/hercules/003-Hercules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ntikleidi.com/2015/01/11/iraklis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commons.wikimedia.org/wiki/File:Sandro_Botticelli_-_La_nascita_di_Venere_-_Google_Art_Project_-_edited.jpg?uselang=e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sfa.g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D%CF%8D%CE%BC%CF%86%CE%B5%CF%8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el.wikipedia.org/wiki/%CE%9C%CE%B1%CE%B9%CE%BD%CE%AC%CE%B4%CE%B5%CF%82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B%CF%8D%CF%83%CE%B9%CF%80%CF%80%CE%BF%CF%82?fbclid=IwAR3f3Tg5aEIzaxAE4aoqRyDBLcS5LVERbePRHazIadlzG89mmMauOsfEsc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l.wikipedia.org/wiki/%CE%88%CF%81%CF%89%CF%82_%CE%BA%CE%B1%CE%B9_%CE%A8%CF%85%CF%87%CE%AE_(%CE%9A%CE%B1%CE%BD%CF%8C%CE%B2%CE%B1)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746DC3B-AC65-4AA7-DFEE-3DF43B633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4" y="314382"/>
            <a:ext cx="4687886" cy="3218089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/>
              <a:t>Ο ρόλος του μύθου και του παραμυθιού στο έργο του </a:t>
            </a:r>
            <a:r>
              <a:rPr lang="el-GR" sz="4000" b="1" dirty="0" err="1"/>
              <a:t>Γιανούλη</a:t>
            </a:r>
            <a:r>
              <a:rPr lang="el-GR" sz="4000" b="1" dirty="0"/>
              <a:t> Χαλεπά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E71CB06-47C1-992C-D37F-46BB391986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" t="2618" r="5418" b="2837"/>
          <a:stretch/>
        </p:blipFill>
        <p:spPr>
          <a:xfrm>
            <a:off x="7498079" y="300789"/>
            <a:ext cx="4494999" cy="6256422"/>
          </a:xfrm>
          <a:prstGeom prst="rect">
            <a:avLst/>
          </a:prstGeom>
        </p:spPr>
      </p:pic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3C59CA2-FC75-A1CB-FCF8-7871BE1EC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5332395"/>
            <a:ext cx="4687887" cy="1435010"/>
          </a:xfrm>
        </p:spPr>
        <p:txBody>
          <a:bodyPr>
            <a:noAutofit/>
          </a:bodyPr>
          <a:lstStyle/>
          <a:p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  <a:endParaRPr lang="el-GR" sz="1400" dirty="0">
              <a:hlinkClick r:id="rId3"/>
            </a:endParaRPr>
          </a:p>
          <a:p>
            <a:r>
              <a:rPr lang="en-US" sz="1400" dirty="0">
                <a:hlinkClick r:id="rId3"/>
              </a:rPr>
              <a:t>https://www.maxmag.gr/afieromata/giannoylis-chalepas-tragiki-istoria-enos-idiofyoys-kallitechni/</a:t>
            </a:r>
            <a:r>
              <a:rPr lang="el-GR" sz="1400" dirty="0"/>
              <a:t> </a:t>
            </a:r>
          </a:p>
          <a:p>
            <a:r>
              <a:rPr lang="el-GR" sz="1400" dirty="0"/>
              <a:t>[Ανακτήθηκε: 13/10/2022]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13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9BD6C99-63A9-A7E1-DC18-93F58EB68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7406" y="0"/>
            <a:ext cx="5477187" cy="754912"/>
          </a:xfrm>
        </p:spPr>
        <p:txBody>
          <a:bodyPr/>
          <a:lstStyle/>
          <a:p>
            <a:r>
              <a:rPr lang="el-GR" b="1" dirty="0"/>
              <a:t>Ο Άρης και η Αφροδίτη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65AE5C-ADF8-11B8-C71B-3B4707AD3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679" y="978194"/>
            <a:ext cx="4139019" cy="580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63D2723-EFE5-A9ED-966A-611AA7EFA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87" y="978194"/>
            <a:ext cx="2768994" cy="416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B38E72-8C2D-122A-F97E-FF3CEF7815CF}"/>
              </a:ext>
            </a:extLst>
          </p:cNvPr>
          <p:cNvSpPr txBox="1"/>
          <p:nvPr/>
        </p:nvSpPr>
        <p:spPr>
          <a:xfrm>
            <a:off x="5032743" y="1010090"/>
            <a:ext cx="2126512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Άρης </a:t>
            </a:r>
            <a:r>
              <a:rPr kumimoji="0" lang="el-GR" sz="1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Μποργκέζε</a:t>
            </a: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 (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Ares Borghese</a:t>
            </a:r>
            <a:r>
              <a:rPr lang="el-GR" sz="1400" b="1" i="1" dirty="0">
                <a:solidFill>
                  <a:prstClr val="black"/>
                </a:solidFill>
                <a:latin typeface="Century Gothic" panose="020B0502020202020204"/>
              </a:rPr>
              <a:t>)</a:t>
            </a:r>
            <a:r>
              <a:rPr kumimoji="0" lang="el-GR" sz="14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,</a:t>
            </a: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1ος ή 2ος αιώνας μ.Χ.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4"/>
              </a:rPr>
              <a:t>https://el.wikipedia.org/wiki/%CE%86%CF%81%CE%B7%CF%82_(%CE%BC%CF%85%CE%B8%CE%BF%CE%BB%CE%BF%CE%B3%CE%AF%CE%B1)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[Ανακτήθηκε: 13/10/2022]</a:t>
            </a:r>
            <a:endParaRPr lang="el-G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FA2B2F-73F8-7899-6DF6-231729B40EC2}"/>
              </a:ext>
            </a:extLst>
          </p:cNvPr>
          <p:cNvSpPr txBox="1"/>
          <p:nvPr/>
        </p:nvSpPr>
        <p:spPr>
          <a:xfrm>
            <a:off x="4625012" y="4879532"/>
            <a:ext cx="322945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400" b="1" i="1" dirty="0">
                <a:solidFill>
                  <a:prstClr val="black"/>
                </a:solidFill>
                <a:latin typeface="Century Gothic" panose="020B0502020202020204"/>
              </a:rPr>
              <a:t>Σύμπλεγμα του Άρη και της Αφροδίτης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170 μ.Χ.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4"/>
              </a:rPr>
              <a:t>https://el.wikipedia.org/wiki/%CE%86%CF%81%CE%B7%CF%82_(%CE%BC%CF%85%CE%B8%CE%BF%CE%BB%CE%BF%CE%B3%CE%AF%CE%B1)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[Ανακτήθηκε: 13/10/2022]</a:t>
            </a:r>
            <a:endParaRPr kumimoji="0" lang="el-G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972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EB14B8F-4828-94A1-CD84-E11C147A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004" y="0"/>
            <a:ext cx="5809992" cy="13656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43B8BA-C3AF-FA7B-0076-3C53583F4FE0}"/>
              </a:ext>
            </a:extLst>
          </p:cNvPr>
          <p:cNvSpPr txBox="1"/>
          <p:nvPr/>
        </p:nvSpPr>
        <p:spPr>
          <a:xfrm>
            <a:off x="1552261" y="5042437"/>
            <a:ext cx="3689591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l-GR" sz="1400" b="1" i="1" dirty="0">
                <a:solidFill>
                  <a:prstClr val="black"/>
                </a:solidFill>
              </a:rPr>
              <a:t>Δανάη</a:t>
            </a:r>
            <a:r>
              <a:rPr lang="el-GR" sz="1400" b="1" dirty="0">
                <a:solidFill>
                  <a:prstClr val="black"/>
                </a:solidFill>
              </a:rPr>
              <a:t>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Tiziano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Vecellio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</a:t>
            </a:r>
            <a:r>
              <a:rPr kumimoji="0" lang="el-GR" sz="1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μεταξύ 1544 και 1545</a:t>
            </a: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https://el.wikipedia.org/wiki/%CE%91%CF%81%CF%87%CE%B5%CE%AF%CE%BF:Titian_-_Dana%C3%AB_-_WGA22900.jpg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[Ανακτήθηκε: 13/10/2022]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0D7294-E932-2C93-8256-FBD28525E378}"/>
              </a:ext>
            </a:extLst>
          </p:cNvPr>
          <p:cNvSpPr txBox="1"/>
          <p:nvPr/>
        </p:nvSpPr>
        <p:spPr>
          <a:xfrm>
            <a:off x="6938315" y="1265274"/>
            <a:ext cx="52536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400" b="1" i="1" dirty="0">
                <a:solidFill>
                  <a:prstClr val="black"/>
                </a:solidFill>
                <a:latin typeface="Century Gothic" panose="020B0502020202020204"/>
              </a:rPr>
              <a:t> Αφροδίτη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/>
              </a:rPr>
              <a:t>,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Diego Velazquez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/>
              </a:rPr>
              <a:t>,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1873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4"/>
              </a:rPr>
              <a:t>https://el.wikipedia.org/wiki/%CE%A6%CE%B1%CE%B9%CE%BD%CF%8C%CE%BC%CE%B5%CE%BD%CE%BF_%CF%84%CE%B7%CF%82_%CE%91%CF%86%CF%81%CE%BF%CE%B4%CE%AF%CF%84%CE%B7%CF%82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[Ανακτήθηκε: 13/10/2022]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AF29EF37-EFCB-F1F4-59E5-99F619D16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913" y="1265274"/>
            <a:ext cx="5253686" cy="3579074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1B8C626B-C532-1488-0851-FD21FD27B7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3707" y="3330183"/>
            <a:ext cx="4738272" cy="324946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858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915B02-E938-764D-C821-CD6EFA75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221" y="0"/>
            <a:ext cx="8649382" cy="1280890"/>
          </a:xfrm>
        </p:spPr>
        <p:txBody>
          <a:bodyPr/>
          <a:lstStyle/>
          <a:p>
            <a:r>
              <a:rPr lang="el-GR" b="1" dirty="0"/>
              <a:t>Ο Σάτυρος και ο Έρωτας στον Χαλεπά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D72AA0C-13B5-912F-547E-17EBAEDB3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852" y="2642164"/>
            <a:ext cx="3132251" cy="418698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E70AD33-8113-FBF1-D6D7-9F1646612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434" y="1023361"/>
            <a:ext cx="4602566" cy="5834639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CC36F61-26BB-0857-DEDE-5571C78BF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119" y="1981745"/>
            <a:ext cx="3214367" cy="239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5469" y="4584912"/>
            <a:ext cx="23985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Σάτυρος και Έρως Ι (Καραπάνου),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 1877</a:t>
            </a:r>
          </a:p>
          <a:p>
            <a:endParaRPr lang="el-GR" sz="400" b="1" dirty="0"/>
          </a:p>
          <a:p>
            <a:r>
              <a:rPr lang="el-GR" sz="1400" dirty="0"/>
              <a:t>Πηγή:</a:t>
            </a:r>
          </a:p>
          <a:p>
            <a:endParaRPr lang="el-GR" sz="400" dirty="0"/>
          </a:p>
          <a:p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Λαβείν.</a:t>
            </a:r>
            <a:r>
              <a:rPr lang="el-GR" sz="1400" dirty="0"/>
              <a:t> Αθήνα, Ελλάδα, Ελλάδα: Ίδρυμα Ωνάση. 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9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089DA7B-642E-9691-BBD5-B625C2BFE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156" y="115503"/>
            <a:ext cx="8911687" cy="1280890"/>
          </a:xfrm>
        </p:spPr>
        <p:txBody>
          <a:bodyPr/>
          <a:lstStyle/>
          <a:p>
            <a:pPr algn="ctr"/>
            <a:r>
              <a:rPr lang="el-GR" b="1" dirty="0"/>
              <a:t>Απεικονίσεις Σατύρων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AA3F669-E656-14BB-E70E-3EED50371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4526" y="4209742"/>
            <a:ext cx="3397718" cy="23017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l-GR" sz="1400" b="1" i="1" dirty="0"/>
              <a:t>Ο Σάτυρος αναπαυόμενος</a:t>
            </a:r>
            <a:r>
              <a:rPr lang="el-GR" sz="1400" b="1" dirty="0"/>
              <a:t>, Πραξιτέλης, 4</a:t>
            </a:r>
            <a:r>
              <a:rPr lang="el-GR" sz="1400" b="1" baseline="30000" dirty="0"/>
              <a:t>ος</a:t>
            </a:r>
            <a:r>
              <a:rPr lang="el-GR" sz="1400" b="1" dirty="0"/>
              <a:t> αι. π.Χ.</a:t>
            </a:r>
          </a:p>
          <a:p>
            <a:pPr marL="0" indent="0">
              <a:buNone/>
            </a:pPr>
            <a:r>
              <a:rPr lang="el-GR" sz="1400" dirty="0"/>
              <a:t>Πηγή:</a:t>
            </a:r>
          </a:p>
          <a:p>
            <a:pPr marL="0" indent="0">
              <a:buNone/>
            </a:pPr>
            <a:r>
              <a:rPr lang="en-US" sz="1400" dirty="0">
                <a:hlinkClick r:id="rId2"/>
              </a:rPr>
              <a:t>https://el.wikipedia.org/wiki/%CE%A3%CE%AC%CF%84%CF%85%CF%81%CE%BF%CF%82_%CF%84%CE%BF%CF%85_%CE%A0%CF%81%CE%B1%CE%BE%CE%B9%CF%84%CE%AD%CE%BB%CE%B7</a:t>
            </a:r>
            <a:r>
              <a:rPr lang="el-GR" sz="1400" dirty="0"/>
              <a:t> </a:t>
            </a:r>
          </a:p>
          <a:p>
            <a:pPr marL="0" indent="0">
              <a:buNone/>
            </a:pPr>
            <a:r>
              <a:rPr lang="el-GR" sz="1400" dirty="0"/>
              <a:t>[Ανακτήθηκε: 10/10/2022]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E7E6FE0-0E06-8752-E5AE-CDD6D8DBE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244" y="940918"/>
            <a:ext cx="3037803" cy="557057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224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915B02-E938-764D-C821-CD6EFA75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221" y="0"/>
            <a:ext cx="8649382" cy="1280890"/>
          </a:xfrm>
        </p:spPr>
        <p:txBody>
          <a:bodyPr/>
          <a:lstStyle/>
          <a:p>
            <a:r>
              <a:rPr lang="el-GR" b="1" dirty="0"/>
              <a:t>Ο Σάτυρος και ο Έρωτας στον Χαλεπά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D72AA0C-13B5-912F-547E-17EBAEDB3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852" y="2642164"/>
            <a:ext cx="3132251" cy="418698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E70AD33-8113-FBF1-D6D7-9F1646612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434" y="1023361"/>
            <a:ext cx="4602566" cy="5834639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CC36F61-26BB-0857-DEDE-5571C78BF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119" y="1981745"/>
            <a:ext cx="3214367" cy="239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5469" y="4584912"/>
            <a:ext cx="23985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Σάτυρος και Έρως Ι (Καραπάνου),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 1877</a:t>
            </a:r>
          </a:p>
          <a:p>
            <a:endParaRPr lang="el-GR" sz="400" b="1" dirty="0"/>
          </a:p>
          <a:p>
            <a:r>
              <a:rPr lang="el-GR" sz="1400" dirty="0"/>
              <a:t>Πηγή:</a:t>
            </a:r>
          </a:p>
          <a:p>
            <a:endParaRPr lang="el-GR" sz="400" dirty="0"/>
          </a:p>
          <a:p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Λαβείν.</a:t>
            </a:r>
            <a:r>
              <a:rPr lang="el-GR" sz="1400" dirty="0"/>
              <a:t> Αθήνα, Ελλάδα, Ελλάδα: Ίδρυμα Ωνάση. 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71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274" y="321086"/>
            <a:ext cx="3638943" cy="56869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6119" y="1785718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dirty="0"/>
              <a:t> Ο Ιωάννης Χαλεπάς, πατέρας του </a:t>
            </a:r>
            <a:r>
              <a:rPr lang="el-GR" b="1" dirty="0" err="1"/>
              <a:t>Γιανούλη</a:t>
            </a:r>
            <a:endParaRPr lang="el-GR" b="1" dirty="0"/>
          </a:p>
          <a:p>
            <a:r>
              <a:rPr lang="el-GR" b="1" dirty="0"/>
              <a:t>(</a:t>
            </a:r>
            <a:r>
              <a:rPr lang="el-GR" b="1" dirty="0" err="1"/>
              <a:t>φωτ</a:t>
            </a:r>
            <a:r>
              <a:rPr lang="el-GR" b="1" dirty="0"/>
              <a:t>. Πραξιτέλη Χαλεπά)</a:t>
            </a:r>
          </a:p>
          <a:p>
            <a:r>
              <a:rPr lang="el-GR" u="sng" dirty="0"/>
              <a:t>Πηγή</a:t>
            </a:r>
            <a:r>
              <a:rPr lang="el-GR" dirty="0"/>
              <a:t>:</a:t>
            </a:r>
          </a:p>
          <a:p>
            <a:r>
              <a:rPr lang="el-GR" dirty="0" err="1"/>
              <a:t>Γουλάκη</a:t>
            </a:r>
            <a:r>
              <a:rPr lang="el-GR" dirty="0"/>
              <a:t>-Βουτυρά, Α. (2022). </a:t>
            </a:r>
            <a:r>
              <a:rPr lang="el-GR" dirty="0" err="1"/>
              <a:t>Γιανούλης</a:t>
            </a:r>
            <a:r>
              <a:rPr lang="el-GR" dirty="0"/>
              <a:t> Χαλεπάς: Δούναι και Λαβείν. Αθήνα, Ελλάδα: Ίδρυμα Ωνάση.</a:t>
            </a:r>
          </a:p>
        </p:txBody>
      </p:sp>
    </p:spTree>
    <p:extLst>
      <p:ext uri="{BB962C8B-B14F-4D97-AF65-F5344CB8AC3E}">
        <p14:creationId xmlns:p14="http://schemas.microsoft.com/office/powerpoint/2010/main" val="3974073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A658B812-5FB1-4E56-B5FA-9216FFD90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69" y="-57752"/>
            <a:ext cx="9022862" cy="1365622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68CF658F-D31F-6223-0B54-D8965E5CE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21" y="1336746"/>
            <a:ext cx="4145765" cy="541421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F6CD470B-A5FB-836F-9BE3-25FA419AE6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98"/>
          <a:stretch/>
        </p:blipFill>
        <p:spPr>
          <a:xfrm>
            <a:off x="8094175" y="750770"/>
            <a:ext cx="3995247" cy="48463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6BCAEB-31F9-926B-7E19-A0DBAB88B907}"/>
              </a:ext>
            </a:extLst>
          </p:cNvPr>
          <p:cNvSpPr txBox="1"/>
          <p:nvPr/>
        </p:nvSpPr>
        <p:spPr>
          <a:xfrm>
            <a:off x="5640404" y="1336746"/>
            <a:ext cx="216568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Σάτυρος και Έρως ΙΙ</a:t>
            </a:r>
            <a:r>
              <a:rPr lang="el-GR" sz="1400" b="1" dirty="0"/>
              <a:t>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 1918</a:t>
            </a:r>
          </a:p>
          <a:p>
            <a:endParaRPr lang="el-GR" sz="400" dirty="0"/>
          </a:p>
          <a:p>
            <a:r>
              <a:rPr lang="el-GR" sz="1400" dirty="0"/>
              <a:t>Πηγή:</a:t>
            </a:r>
          </a:p>
          <a:p>
            <a:endParaRPr lang="el-GR" sz="400" dirty="0"/>
          </a:p>
          <a:p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</a:t>
            </a:r>
            <a:r>
              <a:rPr lang="el-GR" sz="1400" dirty="0"/>
              <a:t>. Αθήνα, Ελλάδα: Ίδρυμα Ωνάση.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7F065E-A630-0D0C-F7FC-A6483C796CF8}"/>
              </a:ext>
            </a:extLst>
          </p:cNvPr>
          <p:cNvSpPr txBox="1"/>
          <p:nvPr/>
        </p:nvSpPr>
        <p:spPr>
          <a:xfrm>
            <a:off x="6525947" y="5673739"/>
            <a:ext cx="49804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Σάτυρος και Έρως Ι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1918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-1920</a:t>
            </a:r>
            <a:endParaRPr kumimoji="0" lang="el-G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Αθήνα, Ελλάδα: Ίδρυμα Ωνάση.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05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8107CF6E-937F-D0DD-5182-886756BB5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69" y="0"/>
            <a:ext cx="9022862" cy="136562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3F0C5279-BF7B-DA6F-B232-BB65E2262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7363" y="963406"/>
            <a:ext cx="3847122" cy="5638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110105-1AA0-63A6-4C76-28BD36F4B3E3}"/>
              </a:ext>
            </a:extLst>
          </p:cNvPr>
          <p:cNvSpPr txBox="1"/>
          <p:nvPr/>
        </p:nvSpPr>
        <p:spPr>
          <a:xfrm>
            <a:off x="2659892" y="2059353"/>
            <a:ext cx="294533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Σάτυρος και Έρως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πριν το 1922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Αθήνα, Ελλάδα: Ίδρυμα Ωνάση.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1BF527-7B6C-1D3C-2792-2C75BACFF782}"/>
              </a:ext>
            </a:extLst>
          </p:cNvPr>
          <p:cNvSpPr txBox="1"/>
          <p:nvPr/>
        </p:nvSpPr>
        <p:spPr>
          <a:xfrm>
            <a:off x="2659892" y="4042784"/>
            <a:ext cx="2800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Σάτυρος και Έρως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</a:t>
            </a: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Ι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πριν το 1922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Αθήνα, Ελλάδα: Ίδρυμα Ωνάση.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15A254F-CBC1-B06D-1596-C932605D8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223" y="1470470"/>
            <a:ext cx="3157868" cy="462486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67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1E039A3-A327-2FCF-9AD1-4E792A20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569" y="0"/>
            <a:ext cx="9022862" cy="1365622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00F03D9-7A70-13E0-6A95-B48D50D73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58" y="1031358"/>
            <a:ext cx="3389045" cy="58266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6B056F37-3B5C-AAC9-7F71-73B36E137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087" y="1031358"/>
            <a:ext cx="3389045" cy="58266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369C01-6278-7B2D-7BFA-1D6D19BBA1E4}"/>
              </a:ext>
            </a:extLst>
          </p:cNvPr>
          <p:cNvSpPr txBox="1"/>
          <p:nvPr/>
        </p:nvSpPr>
        <p:spPr>
          <a:xfrm>
            <a:off x="5730949" y="1754372"/>
            <a:ext cx="28601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Σάτυρος και Έρως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</a:t>
            </a: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Ι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19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18-1924</a:t>
            </a:r>
            <a:endParaRPr kumimoji="0" lang="el-G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Αθήνα, Ελλάδα: Ίδρυμα Ωνάση.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1450BE-526F-CBB2-8CD1-DC068EF69124}"/>
              </a:ext>
            </a:extLst>
          </p:cNvPr>
          <p:cNvSpPr txBox="1"/>
          <p:nvPr/>
        </p:nvSpPr>
        <p:spPr>
          <a:xfrm>
            <a:off x="5730949" y="4338084"/>
            <a:ext cx="286015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Σάτυρος και Έρως </a:t>
            </a:r>
            <a:r>
              <a:rPr lang="en-US" sz="1400" b="1" i="1" dirty="0">
                <a:solidFill>
                  <a:prstClr val="black"/>
                </a:solidFill>
                <a:latin typeface="Century Gothic" panose="020B0502020202020204"/>
              </a:rPr>
              <a:t>IX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19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18-1930</a:t>
            </a:r>
            <a:endParaRPr kumimoji="0" lang="el-G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Αθήνα, Ελλάδα: Ίδρυμα Ωνάση.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1610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6AEFA703-EFFB-E655-27F2-61C6DD379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11" t="10544" r="11461" b="2874"/>
          <a:stretch/>
        </p:blipFill>
        <p:spPr>
          <a:xfrm>
            <a:off x="5505190" y="1307805"/>
            <a:ext cx="3165886" cy="5252482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114A3168-41D9-AAD7-06E5-5E3C512FC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781" y="2158410"/>
            <a:ext cx="3088983" cy="45294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5F476D-5E2A-9317-93DD-13C66CD2E39B}"/>
              </a:ext>
            </a:extLst>
          </p:cNvPr>
          <p:cNvSpPr txBox="1"/>
          <p:nvPr/>
        </p:nvSpPr>
        <p:spPr>
          <a:xfrm>
            <a:off x="2376795" y="1923419"/>
            <a:ext cx="290268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Σάτυρος και Έρως </a:t>
            </a:r>
            <a:r>
              <a:rPr lang="en-US" sz="1400" b="1" i="1" dirty="0">
                <a:solidFill>
                  <a:prstClr val="black"/>
                </a:solidFill>
                <a:latin typeface="Century Gothic" panose="020B0502020202020204"/>
              </a:rPr>
              <a:t>X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19</a:t>
            </a:r>
            <a:r>
              <a:rPr lang="en-US" sz="1400" b="1" dirty="0">
                <a:solidFill>
                  <a:prstClr val="black"/>
                </a:solidFill>
                <a:latin typeface="Century Gothic" panose="020B0502020202020204"/>
              </a:rPr>
              <a:t>31</a:t>
            </a:r>
            <a:endParaRPr kumimoji="0" lang="el-G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Αθήνα, Ελλάδα: Ίδρυμα Ωνάση.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0B78D2-0462-82E4-1196-27A3EA5697BE}"/>
              </a:ext>
            </a:extLst>
          </p:cNvPr>
          <p:cNvSpPr txBox="1"/>
          <p:nvPr/>
        </p:nvSpPr>
        <p:spPr>
          <a:xfrm>
            <a:off x="2376794" y="4204765"/>
            <a:ext cx="290268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</a:rPr>
              <a:t>Σάτυρος και Έρως </a:t>
            </a:r>
            <a:r>
              <a:rPr lang="en-US" sz="1400" b="1" i="1" dirty="0">
                <a:solidFill>
                  <a:prstClr val="black"/>
                </a:solidFill>
                <a:latin typeface="Century Gothic" panose="020B0502020202020204"/>
              </a:rPr>
              <a:t>XII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19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36</a:t>
            </a:r>
            <a:endParaRPr kumimoji="0" lang="el-G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Αθήνα, Ελλάδα: Ίδρυμα Ωνάση.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28E4224-9C40-87D0-666F-763CD175F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702" y="0"/>
            <a:ext cx="9022862" cy="136562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569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216C558-8DD8-C235-F6AC-763D1FFCA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1104" y="5039833"/>
            <a:ext cx="3891700" cy="18181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400" b="1" dirty="0"/>
              <a:t>Αμφορέας με παράσταση από τη γέννηση της Αθηνάς, περ. 540 π.Χ.</a:t>
            </a:r>
          </a:p>
          <a:p>
            <a:pPr marL="0" indent="0">
              <a:buNone/>
            </a:pPr>
            <a:r>
              <a:rPr lang="el-GR" sz="1400" dirty="0" err="1"/>
              <a:t>Πήγη</a:t>
            </a:r>
            <a:r>
              <a:rPr lang="el-GR" sz="1400" dirty="0"/>
              <a:t>:</a:t>
            </a:r>
          </a:p>
          <a:p>
            <a:pPr marL="0" indent="0">
              <a:buNone/>
            </a:pPr>
            <a:r>
              <a:rPr lang="en-US" sz="1400" dirty="0">
                <a:hlinkClick r:id="rId3"/>
              </a:rPr>
              <a:t>http://users.sch.gr/ipap/Ellinikos%20Politismos/AR/ar.ag-2/omada-e-3.htm</a:t>
            </a:r>
            <a:r>
              <a:rPr lang="el-GR" sz="1400" dirty="0"/>
              <a:t> </a:t>
            </a:r>
          </a:p>
          <a:p>
            <a:pPr marL="0" indent="0">
              <a:buNone/>
            </a:pPr>
            <a:r>
              <a:rPr lang="el-GR" sz="1400" dirty="0"/>
              <a:t>[Ανακτήθηκε: 11/10/2022]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CB6E5C9-8B06-38CD-BA2D-3B06CE6FEC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71" b="4881"/>
          <a:stretch/>
        </p:blipFill>
        <p:spPr>
          <a:xfrm>
            <a:off x="2534856" y="861237"/>
            <a:ext cx="3164196" cy="417859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D8779E7-8C79-81CE-D849-35AB8A5E4C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90" t="19186" r="14879"/>
          <a:stretch/>
        </p:blipFill>
        <p:spPr>
          <a:xfrm>
            <a:off x="7223052" y="861237"/>
            <a:ext cx="3164196" cy="3508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77299A-03DE-35AF-3DB0-8D35357415F5}"/>
              </a:ext>
            </a:extLst>
          </p:cNvPr>
          <p:cNvSpPr txBox="1"/>
          <p:nvPr/>
        </p:nvSpPr>
        <p:spPr>
          <a:xfrm>
            <a:off x="7223052" y="4540102"/>
            <a:ext cx="400492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 err="1"/>
              <a:t>Πελίκη</a:t>
            </a:r>
            <a:r>
              <a:rPr lang="el-GR" sz="1400" b="1" dirty="0"/>
              <a:t> με παράσταση με την Άρτεμη </a:t>
            </a:r>
            <a:r>
              <a:rPr lang="el-GR" sz="1400" b="1" dirty="0" err="1"/>
              <a:t>Ελαφηβόλο</a:t>
            </a:r>
            <a:r>
              <a:rPr lang="el-GR" sz="1400" b="1" dirty="0"/>
              <a:t>, περ. 410-400 π.Χ.</a:t>
            </a:r>
          </a:p>
          <a:p>
            <a:endParaRPr lang="el-GR" sz="1400" dirty="0"/>
          </a:p>
          <a:p>
            <a:r>
              <a:rPr lang="el-GR" sz="1400" dirty="0"/>
              <a:t>Πηγή:</a:t>
            </a:r>
          </a:p>
          <a:p>
            <a:endParaRPr lang="el-GR" sz="500" dirty="0"/>
          </a:p>
          <a:p>
            <a:r>
              <a:rPr lang="en-US" sz="1400" dirty="0">
                <a:hlinkClick r:id="rId6"/>
              </a:rPr>
              <a:t>https://www.greek-language.gr/digitalResources/ancient_greek/mythology/lexicon/gods/artemis/page_002.html</a:t>
            </a:r>
            <a:r>
              <a:rPr lang="el-GR" sz="1400" dirty="0"/>
              <a:t> </a:t>
            </a:r>
          </a:p>
          <a:p>
            <a:endParaRPr lang="el-GR" sz="1400" dirty="0"/>
          </a:p>
          <a:p>
            <a:r>
              <a:rPr lang="el-GR" sz="1400" dirty="0"/>
              <a:t>[Ανακτήθηκε: 10/10/2022]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A613EF-5198-B7FB-6FBB-E9FDDA2A18AA}"/>
              </a:ext>
            </a:extLst>
          </p:cNvPr>
          <p:cNvSpPr txBox="1"/>
          <p:nvPr/>
        </p:nvSpPr>
        <p:spPr>
          <a:xfrm>
            <a:off x="1871330" y="0"/>
            <a:ext cx="9441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/>
              <a:t>Θεοί στην αγγειογραφία και την πλαστική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84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5C55F6-EC42-0A80-00E0-23F66DB22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170" y="0"/>
            <a:ext cx="7552102" cy="1280890"/>
          </a:xfrm>
        </p:spPr>
        <p:txBody>
          <a:bodyPr/>
          <a:lstStyle/>
          <a:p>
            <a:r>
              <a:rPr lang="el-GR" b="1" dirty="0"/>
              <a:t>Ο Σάτυρος στο έργο του Χαλεπά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5CABCC4-492A-057B-76AD-F6C5D7C2C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596" y="1058453"/>
            <a:ext cx="3875637" cy="567441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0BE5BF51-5BC5-DADA-8616-7DF7435DD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242" y="1058453"/>
            <a:ext cx="2785187" cy="3912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DF8ECD-9B9B-6F5D-6BD8-750872083469}"/>
              </a:ext>
            </a:extLst>
          </p:cNvPr>
          <p:cNvSpPr txBox="1"/>
          <p:nvPr/>
        </p:nvSpPr>
        <p:spPr>
          <a:xfrm>
            <a:off x="1937971" y="5134451"/>
            <a:ext cx="278518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Προτομή Σατύρου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1878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Αθήνα, Ελλάδα: Ίδρυμα Ωνάση.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50F9B7-88F7-8233-316A-40729FA182F1}"/>
              </a:ext>
            </a:extLst>
          </p:cNvPr>
          <p:cNvSpPr txBox="1"/>
          <p:nvPr/>
        </p:nvSpPr>
        <p:spPr>
          <a:xfrm>
            <a:off x="1937971" y="3247429"/>
            <a:ext cx="278518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Σχέδιο προτομής Σατύρου,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1930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Αθήνα, Ελλάδα: Ίδρυμα Ωνάση.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506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D7111BC9-25C0-750C-1119-D88F4C1A3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38" y="-28876"/>
            <a:ext cx="8913124" cy="137171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11FE453C-27B5-F16C-A8FB-3B1D539AF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06" b="26953"/>
          <a:stretch/>
        </p:blipFill>
        <p:spPr>
          <a:xfrm>
            <a:off x="3856869" y="1238199"/>
            <a:ext cx="3356705" cy="177104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93CFE5A7-47FF-ED19-61CE-E459B4EF14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182" b="31473"/>
          <a:stretch/>
        </p:blipFill>
        <p:spPr>
          <a:xfrm>
            <a:off x="3856868" y="5244222"/>
            <a:ext cx="3356705" cy="15040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602512-7673-5FA9-946F-9F80313F09A4}"/>
              </a:ext>
            </a:extLst>
          </p:cNvPr>
          <p:cNvSpPr txBox="1"/>
          <p:nvPr/>
        </p:nvSpPr>
        <p:spPr>
          <a:xfrm>
            <a:off x="2296016" y="3028231"/>
            <a:ext cx="35613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Κύλικα-</a:t>
            </a:r>
            <a:r>
              <a:rPr lang="el-GR" sz="1400" b="1" dirty="0" err="1"/>
              <a:t>σκύφος</a:t>
            </a:r>
            <a:r>
              <a:rPr lang="el-GR" sz="1400" b="1" dirty="0"/>
              <a:t> με παράσταση του Διόνυσου και του Σατύρου από τη μια όψη και Μαινάδας και Σατύρου από την άλλη, περ. 450 π.Χ.</a:t>
            </a:r>
          </a:p>
          <a:p>
            <a:endParaRPr lang="el-GR" sz="400" dirty="0"/>
          </a:p>
          <a:p>
            <a:r>
              <a:rPr lang="el-GR" sz="1400" dirty="0"/>
              <a:t>Πηγή:</a:t>
            </a:r>
          </a:p>
          <a:p>
            <a:endParaRPr lang="el-GR" sz="400" dirty="0"/>
          </a:p>
          <a:p>
            <a:r>
              <a:rPr lang="en-US" sz="1400" dirty="0">
                <a:hlinkClick r:id="rId5"/>
              </a:rPr>
              <a:t>http://ancienttheater.culture.gr/el/component/k2/item/79-attikh-eruthromorfh-kulika-1237</a:t>
            </a:r>
            <a:r>
              <a:rPr lang="el-GR" sz="1400" dirty="0"/>
              <a:t> </a:t>
            </a:r>
          </a:p>
          <a:p>
            <a:endParaRPr lang="el-GR" sz="400" dirty="0"/>
          </a:p>
          <a:p>
            <a:r>
              <a:rPr lang="el-GR" sz="1400" dirty="0"/>
              <a:t>[Ανακτήθηκε: 09/10/2022]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011DC-8CF5-8657-5BA0-DCD307000838}"/>
              </a:ext>
            </a:extLst>
          </p:cNvPr>
          <p:cNvSpPr txBox="1"/>
          <p:nvPr/>
        </p:nvSpPr>
        <p:spPr>
          <a:xfrm>
            <a:off x="8760072" y="5134451"/>
            <a:ext cx="263799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Μεθυσμένος Διόνυσος και Σάτυρος</a:t>
            </a:r>
            <a:r>
              <a:rPr lang="el-GR" sz="1400" b="1" dirty="0"/>
              <a:t>. Ρώμη, 2ος αι. μ.Χ.</a:t>
            </a:r>
          </a:p>
          <a:p>
            <a:endParaRPr lang="el-GR" sz="1400" dirty="0"/>
          </a:p>
          <a:p>
            <a:r>
              <a:rPr lang="el-GR" sz="1400" dirty="0"/>
              <a:t>Πηγή:</a:t>
            </a:r>
          </a:p>
          <a:p>
            <a:endParaRPr lang="el-GR" sz="400" dirty="0"/>
          </a:p>
          <a:p>
            <a:r>
              <a:rPr lang="en-US" sz="1400" dirty="0">
                <a:hlinkClick r:id="rId6"/>
              </a:rPr>
              <a:t>https://en.wikipedia.org/wiki/Dionysus</a:t>
            </a:r>
            <a:r>
              <a:rPr lang="en-US" sz="1400" dirty="0"/>
              <a:t> </a:t>
            </a:r>
          </a:p>
          <a:p>
            <a:endParaRPr lang="el-GR" sz="400" dirty="0"/>
          </a:p>
          <a:p>
            <a:r>
              <a:rPr lang="el-GR" sz="1400" dirty="0"/>
              <a:t>[Ανακτήθηκε: 09/10/2022]</a:t>
            </a: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7BADB0CF-8394-C450-3FA0-6B217FBF71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7255" y="740791"/>
            <a:ext cx="2983625" cy="42926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972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98573" y="130174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hlinkClick r:id="rId2"/>
              </a:rPr>
              <a:t>https://giphy.com/gifs/disney-animation-disney-birds-NDUOZHddH9HMI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56762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08477D67-9FCD-9B14-3044-B91FC6640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697" y="0"/>
            <a:ext cx="7364606" cy="96325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9D394F4-C612-728A-66F4-5AB8BBB09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51" y="1263488"/>
            <a:ext cx="5805377" cy="5488187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43C7F93-243D-0150-E2EA-55B08160E1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159" y="1263488"/>
            <a:ext cx="3315672" cy="3595591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9E73C71-78B2-C49C-5AAA-88A642E99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500" y="3262409"/>
            <a:ext cx="3327500" cy="35955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4BEFD2-C60D-4CE9-1598-8E5440BE8E37}"/>
              </a:ext>
            </a:extLst>
          </p:cNvPr>
          <p:cNvSpPr txBox="1"/>
          <p:nvPr/>
        </p:nvSpPr>
        <p:spPr>
          <a:xfrm>
            <a:off x="8864500" y="1263488"/>
            <a:ext cx="3114849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1400" b="1" i="1" dirty="0">
                <a:solidFill>
                  <a:prstClr val="black"/>
                </a:solidFill>
                <a:latin typeface="Century Gothic" panose="020B0502020202020204"/>
              </a:rPr>
              <a:t>Παραμύθι της Πεντάμορφης ΙΙ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19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/>
              </a:rPr>
              <a:t>18</a:t>
            </a:r>
            <a:endParaRPr kumimoji="0" lang="el-GR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Αθήνα, Ελλάδα: Ίδρυμα Ωνάση.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86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730" y="488718"/>
            <a:ext cx="7364606" cy="96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755" y="1526977"/>
            <a:ext cx="4501979" cy="4190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F1684-3A7B-C8EA-303A-254FE046385A}"/>
              </a:ext>
            </a:extLst>
          </p:cNvPr>
          <p:cNvSpPr txBox="1"/>
          <p:nvPr/>
        </p:nvSpPr>
        <p:spPr>
          <a:xfrm>
            <a:off x="1743452" y="3993733"/>
            <a:ext cx="291332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Παραμύθι της Πεντάμορφης Ι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1918-1924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Αθήνα, Ελλάδα: Ίδρυμα Ωνάση.</a:t>
            </a:r>
          </a:p>
        </p:txBody>
      </p:sp>
    </p:spTree>
    <p:extLst>
      <p:ext uri="{BB962C8B-B14F-4D97-AF65-F5344CB8AC3E}">
        <p14:creationId xmlns:p14="http://schemas.microsoft.com/office/powerpoint/2010/main" val="3048951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450E3B60-C1A1-9230-B708-5DC83FE32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697" y="0"/>
            <a:ext cx="7364606" cy="963251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CB86068-E242-F4D6-4ED7-346859EB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00" y="963251"/>
            <a:ext cx="4234176" cy="58521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F1684-3A7B-C8EA-303A-254FE046385A}"/>
              </a:ext>
            </a:extLst>
          </p:cNvPr>
          <p:cNvSpPr txBox="1"/>
          <p:nvPr/>
        </p:nvSpPr>
        <p:spPr>
          <a:xfrm>
            <a:off x="8984511" y="4944140"/>
            <a:ext cx="291332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Παραμύθι της Πεντάμορφης ΙΙΙ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</a:t>
            </a:r>
            <a:r>
              <a:rPr kumimoji="0" lang="el-G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Χαλεπάς, 1918-1924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Γουλάκη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-Βουτυρά, Α. (2022). </a:t>
            </a:r>
            <a:r>
              <a:rPr kumimoji="0" lang="el-GR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Γιανούλης</a:t>
            </a:r>
            <a:r>
              <a:rPr kumimoji="0" lang="el-GR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Χαλεπάς: Δούναι και Λαβείν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. Αθήνα, Ελλάδα: Ίδρυμα Ωνάση.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212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9F37D2-EEBD-8763-8E6E-350AE27B7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345" y="3803"/>
            <a:ext cx="9902268" cy="1280890"/>
          </a:xfrm>
        </p:spPr>
        <p:txBody>
          <a:bodyPr/>
          <a:lstStyle/>
          <a:p>
            <a:r>
              <a:rPr lang="el-GR" b="1" dirty="0"/>
              <a:t>Ήρωες στην αγγειογραφία και την πλαστική</a:t>
            </a:r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EC64FD0C-58CC-6225-CDBD-35C5BE377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9317" y="5177732"/>
            <a:ext cx="4408371" cy="16764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400" b="1" dirty="0"/>
              <a:t>Οινοχόη με παράσταση από τον πρώτο άθλο του Ηρακλή, περ. 470-450 π.Χ.</a:t>
            </a:r>
          </a:p>
          <a:p>
            <a:pPr marL="0" indent="0">
              <a:buNone/>
            </a:pPr>
            <a:r>
              <a:rPr lang="el-GR" sz="1400" dirty="0"/>
              <a:t>Πηγή: </a:t>
            </a:r>
            <a:r>
              <a:rPr lang="en-US" sz="1400" dirty="0">
                <a:hlinkClick r:id="rId2"/>
              </a:rPr>
              <a:t>http://users.sch.gr/ipap/Ellinikos_Politismos/hercules/003-Hercules.htm</a:t>
            </a:r>
            <a:r>
              <a:rPr lang="el-GR" sz="1400" dirty="0"/>
              <a:t> </a:t>
            </a:r>
          </a:p>
          <a:p>
            <a:pPr marL="0" indent="0">
              <a:buNone/>
            </a:pPr>
            <a:r>
              <a:rPr lang="el-GR" sz="1400" dirty="0"/>
              <a:t>[Ανακτήθηκε: 13/10/2022]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2BB039-0612-2D14-F94C-6376E3A9BB96}"/>
              </a:ext>
            </a:extLst>
          </p:cNvPr>
          <p:cNvSpPr txBox="1"/>
          <p:nvPr/>
        </p:nvSpPr>
        <p:spPr>
          <a:xfrm>
            <a:off x="2352591" y="4642009"/>
            <a:ext cx="37434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Αμφορέας με παράσταση από τη μονομαχία του Αχιλλέα και της </a:t>
            </a:r>
            <a:r>
              <a:rPr lang="el-GR" sz="1400" b="1" dirty="0" err="1"/>
              <a:t>Πενθεσίλειας</a:t>
            </a:r>
            <a:r>
              <a:rPr lang="el-GR" sz="1400" b="1" dirty="0"/>
              <a:t>, περ. 540-530 π.Χ.</a:t>
            </a:r>
          </a:p>
          <a:p>
            <a:endParaRPr lang="el-GR" sz="500" b="1" dirty="0"/>
          </a:p>
          <a:p>
            <a:r>
              <a:rPr lang="el-GR" sz="1400" dirty="0"/>
              <a:t>Πηγή:</a:t>
            </a:r>
          </a:p>
          <a:p>
            <a:r>
              <a:rPr lang="en-US" sz="1400" dirty="0">
                <a:hlinkClick r:id="rId3"/>
              </a:rPr>
              <a:t>https://www.greek-language.gr/digitalResources/ancient_greek/education/mythology/epic/record.html?tbl=epic&amp;rid=367</a:t>
            </a:r>
            <a:r>
              <a:rPr lang="el-GR" sz="1400" dirty="0"/>
              <a:t> </a:t>
            </a:r>
          </a:p>
          <a:p>
            <a:endParaRPr lang="el-GR" sz="700" dirty="0"/>
          </a:p>
          <a:p>
            <a:r>
              <a:rPr lang="el-GR" sz="1400" dirty="0"/>
              <a:t>[Ανακτήθηκε: 13/10/2022]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D0E793-1C38-14AC-3960-F54C5A570F9D}"/>
              </a:ext>
            </a:extLst>
          </p:cNvPr>
          <p:cNvSpPr txBox="1"/>
          <p:nvPr/>
        </p:nvSpPr>
        <p:spPr>
          <a:xfrm>
            <a:off x="2704699" y="2136808"/>
            <a:ext cx="1732547" cy="90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88AD095-D440-B161-1B45-721344A7E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077" y="877353"/>
            <a:ext cx="2381435" cy="371739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55FA1BEA-FCCC-CE8D-11E7-62FADA94FF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804" t="2288" r="27621" b="2363"/>
          <a:stretch/>
        </p:blipFill>
        <p:spPr>
          <a:xfrm>
            <a:off x="7623544" y="833264"/>
            <a:ext cx="2519915" cy="426017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348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DBFC3F-69B8-07D2-F11D-CF48BD768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414" y="0"/>
            <a:ext cx="10366744" cy="786809"/>
          </a:xfrm>
        </p:spPr>
        <p:txBody>
          <a:bodyPr/>
          <a:lstStyle/>
          <a:p>
            <a:r>
              <a:rPr lang="el-GR" b="1" dirty="0"/>
              <a:t>Θεοί και ήρωες την περίοδο της Αναγέννησης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3D31084-BC80-4403-DA93-AE4958140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8316" y="2133600"/>
            <a:ext cx="4526296" cy="2024514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F4C88F2-767F-A921-DC31-AEBCC17DC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804" y="3429000"/>
            <a:ext cx="4456560" cy="18899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37D0F7-56E7-2E79-C0B1-0D4CA95DD34D}"/>
              </a:ext>
            </a:extLst>
          </p:cNvPr>
          <p:cNvSpPr txBox="1"/>
          <p:nvPr/>
        </p:nvSpPr>
        <p:spPr>
          <a:xfrm>
            <a:off x="2243804" y="1222408"/>
            <a:ext cx="2424449" cy="1607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8F9CEA1-3E79-D3AE-2920-CF4015A9E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786" y="972012"/>
            <a:ext cx="5876767" cy="36913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56E22D-DEE7-63CC-0391-7A7EACD3EBDF}"/>
              </a:ext>
            </a:extLst>
          </p:cNvPr>
          <p:cNvSpPr txBox="1"/>
          <p:nvPr/>
        </p:nvSpPr>
        <p:spPr>
          <a:xfrm>
            <a:off x="5861786" y="4848559"/>
            <a:ext cx="48195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>
                <a:solidFill>
                  <a:prstClr val="black"/>
                </a:solidFill>
                <a:latin typeface="Century Gothic" panose="020B0502020202020204"/>
              </a:rPr>
              <a:t>Η γέννηση της Αφροδίτης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/>
              </a:rPr>
              <a:t>, </a:t>
            </a:r>
            <a:r>
              <a:rPr lang="en-US" sz="1400" b="1" dirty="0">
                <a:solidFill>
                  <a:prstClr val="black"/>
                </a:solidFill>
                <a:latin typeface="Century Gothic" panose="020B0502020202020204"/>
              </a:rPr>
              <a:t>Sandro Botticelli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/>
              </a:rPr>
              <a:t>,</a:t>
            </a:r>
            <a:r>
              <a:rPr lang="en-US" sz="14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l-GR" sz="1400" b="1" dirty="0">
                <a:solidFill>
                  <a:prstClr val="black"/>
                </a:solidFill>
                <a:latin typeface="Century Gothic" panose="020B0502020202020204"/>
              </a:rPr>
              <a:t>περ. 1485-1486</a:t>
            </a:r>
          </a:p>
          <a:p>
            <a:endParaRPr lang="el-GR" sz="500" b="1" dirty="0">
              <a:solidFill>
                <a:prstClr val="black"/>
              </a:solidFill>
              <a:latin typeface="Century Gothic" panose="020B0502020202020204"/>
            </a:endParaRPr>
          </a:p>
          <a:p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  <a:endParaRPr lang="el-GR" sz="1400" dirty="0">
              <a:hlinkClick r:id="rId4"/>
            </a:endParaRPr>
          </a:p>
          <a:p>
            <a:r>
              <a:rPr lang="en-US" sz="1400" dirty="0">
                <a:hlinkClick r:id="rId4"/>
              </a:rPr>
              <a:t>https://commons.wikimedia.org/wiki/File:Sandro_Botticelli_-_La_nascita_di_Venere_-_Google_Art_Project_-_edited.jpg?uselang=el</a:t>
            </a:r>
            <a:r>
              <a:rPr lang="el-GR" sz="1400" dirty="0"/>
              <a:t> </a:t>
            </a:r>
          </a:p>
          <a:p>
            <a:endParaRPr lang="el-GR" sz="500" dirty="0"/>
          </a:p>
          <a:p>
            <a:r>
              <a:rPr lang="el-GR" sz="1400" dirty="0"/>
              <a:t>[Ανακτήθηκε: 13/10/2022]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777446F6-6C0E-877B-4B95-BD3A5EBFA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924" y="3573713"/>
            <a:ext cx="2268840" cy="31639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E3DE73-895C-4821-15D7-FFCF5540375F}"/>
              </a:ext>
            </a:extLst>
          </p:cNvPr>
          <p:cNvSpPr txBox="1"/>
          <p:nvPr/>
        </p:nvSpPr>
        <p:spPr>
          <a:xfrm>
            <a:off x="2701596" y="1539077"/>
            <a:ext cx="289458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Ηρακλής και Ύδρα</a:t>
            </a:r>
            <a:r>
              <a:rPr lang="el-GR" sz="1400" b="1" dirty="0"/>
              <a:t>, </a:t>
            </a:r>
            <a:r>
              <a:rPr lang="it-IT" sz="1400" b="1" dirty="0"/>
              <a:t>Antonio del Pollaiuolo</a:t>
            </a:r>
            <a:r>
              <a:rPr lang="el-GR" sz="1400" b="1" dirty="0"/>
              <a:t>, περ.</a:t>
            </a:r>
            <a:r>
              <a:rPr lang="it-IT" sz="1400" b="1" dirty="0"/>
              <a:t> 1475</a:t>
            </a:r>
            <a:endParaRPr lang="el-GR" sz="1400" b="1" dirty="0"/>
          </a:p>
          <a:p>
            <a:endParaRPr lang="el-GR" sz="500" b="1" dirty="0"/>
          </a:p>
          <a:p>
            <a:r>
              <a:rPr lang="el-GR" sz="1400" dirty="0"/>
              <a:t>Πηγή:</a:t>
            </a:r>
          </a:p>
          <a:p>
            <a:r>
              <a:rPr lang="en-US" sz="1400" dirty="0">
                <a:hlinkClick r:id="rId6"/>
              </a:rPr>
              <a:t>https://antikleidi.com/2015/01/11/iraklis/</a:t>
            </a:r>
            <a:endParaRPr lang="el-GR" sz="1400" dirty="0"/>
          </a:p>
          <a:p>
            <a:endParaRPr lang="el-GR" sz="500" dirty="0"/>
          </a:p>
          <a:p>
            <a:r>
              <a:rPr lang="el-GR" sz="1400" dirty="0"/>
              <a:t>[Ανακτήθηκε: 13/10/2022]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986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25FF6A9-1F86-722D-EC5B-C5FCADCC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077" y="125132"/>
            <a:ext cx="10664792" cy="1280890"/>
          </a:xfrm>
        </p:spPr>
        <p:txBody>
          <a:bodyPr/>
          <a:lstStyle/>
          <a:p>
            <a:r>
              <a:rPr lang="el-GR" b="1" dirty="0"/>
              <a:t>Οι ακαδημαϊκές σπουδές του </a:t>
            </a:r>
            <a:r>
              <a:rPr lang="el-GR" b="1" dirty="0" err="1"/>
              <a:t>Γιανούλη</a:t>
            </a:r>
            <a:r>
              <a:rPr lang="el-GR" b="1" dirty="0"/>
              <a:t> Χαλεπά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CE445F1-673F-A674-1D93-A14C88D0B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19" y="5399773"/>
            <a:ext cx="4764505" cy="14582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1400" b="1" dirty="0"/>
              <a:t>Ο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 σπουδαστής στο Μόναχο.</a:t>
            </a:r>
          </a:p>
          <a:p>
            <a:pPr marL="0" indent="0">
              <a:buNone/>
            </a:pPr>
            <a:r>
              <a:rPr lang="el-GR" sz="1400" dirty="0"/>
              <a:t>Πηγή: </a:t>
            </a:r>
          </a:p>
          <a:p>
            <a:pPr marL="0" indent="0">
              <a:buNone/>
            </a:pPr>
            <a:r>
              <a:rPr lang="el-GR" sz="1400" dirty="0" err="1"/>
              <a:t>Γουλάκη</a:t>
            </a:r>
            <a:r>
              <a:rPr lang="el-GR" sz="1400" dirty="0"/>
              <a:t>-Βουτυρά, Α. (2007). </a:t>
            </a:r>
            <a:r>
              <a:rPr lang="el-GR" sz="1400" i="1" dirty="0"/>
              <a:t>Γιαννούλης Χαλεπάς</a:t>
            </a:r>
            <a:r>
              <a:rPr lang="en-US" sz="1400" i="1" dirty="0"/>
              <a:t>. </a:t>
            </a:r>
            <a:r>
              <a:rPr lang="el-GR" sz="1400" i="1" dirty="0"/>
              <a:t>Αθήνα</a:t>
            </a:r>
            <a:r>
              <a:rPr lang="el-GR" sz="1400" dirty="0"/>
              <a:t>,</a:t>
            </a:r>
            <a:r>
              <a:rPr lang="en-US" sz="1400" dirty="0"/>
              <a:t> </a:t>
            </a:r>
            <a:r>
              <a:rPr lang="el-GR" sz="1400" dirty="0"/>
              <a:t>Ελλάδα: Εθνική Πινακοθήκη-Μουσείο Αλέξανδρου </a:t>
            </a:r>
            <a:r>
              <a:rPr lang="el-GR" sz="1400" dirty="0" err="1"/>
              <a:t>Σούτζου</a:t>
            </a:r>
            <a:r>
              <a:rPr lang="el-GR" sz="14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2029C8-5775-C7BF-5B35-149D951D52C0}"/>
              </a:ext>
            </a:extLst>
          </p:cNvPr>
          <p:cNvSpPr txBox="1"/>
          <p:nvPr/>
        </p:nvSpPr>
        <p:spPr>
          <a:xfrm>
            <a:off x="2592925" y="2483318"/>
            <a:ext cx="1545938" cy="1424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E8D2457-1D20-F33B-6D80-47D9111EB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835" y="1666593"/>
            <a:ext cx="2648684" cy="4072287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E6EE80BB-1E90-84CC-F65D-3D0A58654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776" y="2528054"/>
            <a:ext cx="3580598" cy="2349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348614-0413-DC1A-520E-F695972FFF8D}"/>
              </a:ext>
            </a:extLst>
          </p:cNvPr>
          <p:cNvSpPr txBox="1"/>
          <p:nvPr/>
        </p:nvSpPr>
        <p:spPr>
          <a:xfrm>
            <a:off x="7685771" y="1247164"/>
            <a:ext cx="404915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dirty="0"/>
              <a:t>Η </a:t>
            </a:r>
            <a:r>
              <a:rPr lang="el-GR" sz="1400" b="1" dirty="0" err="1"/>
              <a:t>Ανωτάτη</a:t>
            </a:r>
            <a:r>
              <a:rPr lang="el-GR" sz="1400" b="1" dirty="0"/>
              <a:t> Σχολή Καλών Τεχνών στην Αθήνα</a:t>
            </a:r>
          </a:p>
          <a:p>
            <a:endParaRPr lang="el-GR" sz="400" b="1" dirty="0"/>
          </a:p>
          <a:p>
            <a:r>
              <a:rPr lang="el-GR" sz="1400" dirty="0"/>
              <a:t>Πηγή:</a:t>
            </a:r>
          </a:p>
          <a:p>
            <a:endParaRPr lang="el-GR" sz="300" dirty="0"/>
          </a:p>
          <a:p>
            <a:r>
              <a:rPr lang="en-US" sz="1400" dirty="0">
                <a:hlinkClick r:id="rId4"/>
              </a:rPr>
              <a:t>http://www.asfa.gr/</a:t>
            </a:r>
            <a:r>
              <a:rPr lang="el-GR" sz="1400" dirty="0"/>
              <a:t> </a:t>
            </a:r>
          </a:p>
          <a:p>
            <a:endParaRPr lang="el-GR" sz="500" dirty="0"/>
          </a:p>
          <a:p>
            <a:r>
              <a:rPr lang="el-GR" sz="1400" dirty="0"/>
              <a:t>[Ανακτήθηκε: 12/10/2022]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589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915B02-E938-764D-C821-CD6EFA75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221" y="0"/>
            <a:ext cx="8649382" cy="1280890"/>
          </a:xfrm>
        </p:spPr>
        <p:txBody>
          <a:bodyPr/>
          <a:lstStyle/>
          <a:p>
            <a:r>
              <a:rPr lang="el-GR" b="1" dirty="0"/>
              <a:t>Ο Σάτυρος και ο Έρωτας στον Χαλεπά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D72AA0C-13B5-912F-547E-17EBAEDB3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852" y="2642164"/>
            <a:ext cx="3132251" cy="4186989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9E70AD33-8113-FBF1-D6D7-9F1646612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434" y="1023361"/>
            <a:ext cx="4602566" cy="5834639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CC36F61-26BB-0857-DEDE-5571C78BF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119" y="1981745"/>
            <a:ext cx="3214367" cy="239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5469" y="4584912"/>
            <a:ext cx="23985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Σάτυρος και Έρως Ι (Καραπάνου), </a:t>
            </a:r>
            <a:r>
              <a:rPr lang="el-GR" sz="1400" b="1" dirty="0" err="1"/>
              <a:t>Γιανούλης</a:t>
            </a:r>
            <a:r>
              <a:rPr lang="el-GR" sz="1400" b="1" dirty="0"/>
              <a:t> Χαλεπάς, 1877</a:t>
            </a:r>
          </a:p>
          <a:p>
            <a:endParaRPr lang="el-GR" sz="400" b="1" dirty="0"/>
          </a:p>
          <a:p>
            <a:r>
              <a:rPr lang="el-GR" sz="1400" dirty="0"/>
              <a:t>Πηγή:</a:t>
            </a:r>
          </a:p>
          <a:p>
            <a:endParaRPr lang="el-GR" sz="400" dirty="0"/>
          </a:p>
          <a:p>
            <a:r>
              <a:rPr lang="el-GR" sz="1400" dirty="0" err="1"/>
              <a:t>Γουλάκη</a:t>
            </a:r>
            <a:r>
              <a:rPr lang="el-GR" sz="1400" dirty="0"/>
              <a:t>-Βουτυρά, Α. (2022). </a:t>
            </a:r>
            <a:r>
              <a:rPr lang="el-GR" sz="1400" i="1" dirty="0" err="1"/>
              <a:t>Γιανούλης</a:t>
            </a:r>
            <a:r>
              <a:rPr lang="el-GR" sz="1400" i="1" dirty="0"/>
              <a:t> Χαλεπάς: Δούναι και Λαβείν.</a:t>
            </a:r>
            <a:r>
              <a:rPr lang="el-GR" sz="1400" dirty="0"/>
              <a:t> Αθήνα, Ελλάδα, Ελλάδα: Ίδρυμα Ωνάση. 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04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303" y="557787"/>
            <a:ext cx="3883489" cy="5627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1B5475-A155-AAD4-2714-4E1631ACFB51}"/>
              </a:ext>
            </a:extLst>
          </p:cNvPr>
          <p:cNvSpPr txBox="1"/>
          <p:nvPr/>
        </p:nvSpPr>
        <p:spPr>
          <a:xfrm>
            <a:off x="3138030" y="3936006"/>
            <a:ext cx="35156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Οι Νύμφες και ο Σάτυρος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William Adolphe  Bouguereau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1873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https://el.wikipedia.org/wiki/%CE%9D%CF%8D%CE%BC%CF%86%CE%B5%CF%82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[Ανακτήθηκε: 13/10/2022]</a:t>
            </a:r>
          </a:p>
        </p:txBody>
      </p:sp>
      <p:sp>
        <p:nvSpPr>
          <p:cNvPr id="5" name="Rectangle 4"/>
          <p:cNvSpPr/>
          <p:nvPr/>
        </p:nvSpPr>
        <p:spPr>
          <a:xfrm>
            <a:off x="3430980" y="557787"/>
            <a:ext cx="19223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600" b="1" dirty="0"/>
              <a:t>Νύμφες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2136486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9E1DF9-8769-F134-2BDD-E7DF8FD56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473" y="579424"/>
            <a:ext cx="5097660" cy="1280890"/>
          </a:xfrm>
        </p:spPr>
        <p:txBody>
          <a:bodyPr/>
          <a:lstStyle/>
          <a:p>
            <a:r>
              <a:rPr lang="el-GR" b="1" dirty="0"/>
              <a:t>Μαινάδες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8416E-A3E4-EDA2-5357-B0AA495DA0D0}"/>
              </a:ext>
            </a:extLst>
          </p:cNvPr>
          <p:cNvSpPr txBox="1"/>
          <p:nvPr/>
        </p:nvSpPr>
        <p:spPr>
          <a:xfrm>
            <a:off x="2630037" y="3681688"/>
            <a:ext cx="365760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Μαινάδα που χορεύει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3ος αιώνας π.Χ.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2"/>
              </a:rPr>
              <a:t>https://el.wikipedia.org/wiki/%CE%9C%CE%B1%CE%B9%CE%BD%CE%AC%CE%B4%CE%B5%CF%82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[Ανακτήθηκε: 13/10/2022]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9270A3F-344E-7DAA-9BCC-13D7DDDC0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296" y="1529686"/>
            <a:ext cx="2614362" cy="366010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24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DAEA60-85BF-BE60-2902-1219BC382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4883" y="0"/>
            <a:ext cx="5451493" cy="1280890"/>
          </a:xfrm>
        </p:spPr>
        <p:txBody>
          <a:bodyPr/>
          <a:lstStyle/>
          <a:p>
            <a:r>
              <a:rPr lang="el-GR" b="1" dirty="0"/>
              <a:t>Απεικονίσεις του Έρωτα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BE86B03-85E4-514A-0381-51A230E3B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944" y="963256"/>
            <a:ext cx="4167092" cy="5557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DE10C-ABA5-F535-21F3-0990CE364BAB}"/>
              </a:ext>
            </a:extLst>
          </p:cNvPr>
          <p:cNvSpPr txBox="1"/>
          <p:nvPr/>
        </p:nvSpPr>
        <p:spPr>
          <a:xfrm>
            <a:off x="4339389" y="4665599"/>
            <a:ext cx="35132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1" i="1" dirty="0"/>
              <a:t>Ο Έρως τεντώνει το τόξο</a:t>
            </a:r>
            <a:r>
              <a:rPr lang="el-GR" sz="1400" b="1" dirty="0"/>
              <a:t>, Ρωμαϊκό αντίγραφο από έργο του Λύσιππου</a:t>
            </a:r>
          </a:p>
          <a:p>
            <a:endParaRPr lang="el-GR" sz="400" dirty="0"/>
          </a:p>
          <a:p>
            <a:r>
              <a:rPr lang="el-GR" sz="1400" dirty="0"/>
              <a:t>Πηγή:</a:t>
            </a:r>
          </a:p>
          <a:p>
            <a:endParaRPr lang="el-GR" sz="400" dirty="0"/>
          </a:p>
          <a:p>
            <a:r>
              <a:rPr lang="en-US" sz="1400" dirty="0">
                <a:hlinkClick r:id="rId3"/>
              </a:rPr>
              <a:t>https://el.wikipedia.org/wiki/%CE%9B%CF%8D%CF%83%CE%B9%CF%80%CF%80%CE%BF%CF%82?fbclid=IwAR3f3Tg5aEIzaxAE4aoqRyDBLcS5LVERbePRHazIadlzG89mmMauOsfEscE</a:t>
            </a:r>
            <a:r>
              <a:rPr lang="el-GR" sz="1400" dirty="0"/>
              <a:t> </a:t>
            </a:r>
          </a:p>
          <a:p>
            <a:endParaRPr lang="el-GR" sz="400" dirty="0"/>
          </a:p>
          <a:p>
            <a:r>
              <a:rPr lang="el-GR" sz="1400" dirty="0"/>
              <a:t>[Ανακτήθηκε: 12/10/2022]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545C25EF-A84E-3A3F-9318-4B658C9EE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175" y="963256"/>
            <a:ext cx="2916455" cy="35553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7E04E0-C5CA-5E84-1BEB-58233855A55F}"/>
              </a:ext>
            </a:extLst>
          </p:cNvPr>
          <p:cNvSpPr txBox="1"/>
          <p:nvPr/>
        </p:nvSpPr>
        <p:spPr>
          <a:xfrm>
            <a:off x="1817571" y="909651"/>
            <a:ext cx="175943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Έρως και ψυχή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Antonio Canova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, 1787-1793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Πηγή: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5"/>
              </a:rPr>
              <a:t>https://el.wikipedia.org/wiki/%CE%88%CF%81%CF%89%CF%82_%CE%BA%CE%B1%CE%B9_%CE%A8%CF%85%CF%87%CE%AE_(%CE%9A%CE%B1%CE%BD%CF%8C%CE%B2%CE%B1)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kumimoji="0" lang="el-GR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[Ανακτήθηκε: 12/10/2022]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52350"/>
      </p:ext>
    </p:extLst>
  </p:cSld>
  <p:clrMapOvr>
    <a:masterClrMapping/>
  </p:clrMapOvr>
</p:sld>
</file>

<file path=ppt/theme/theme1.xml><?xml version="1.0" encoding="utf-8"?>
<a:theme xmlns:a="http://schemas.openxmlformats.org/drawingml/2006/main" name="Θρόισμα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421</TotalTime>
  <Words>1816</Words>
  <Application>Microsoft Office PowerPoint</Application>
  <PresentationFormat>Widescreen</PresentationFormat>
  <Paragraphs>243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Century Gothic</vt:lpstr>
      <vt:lpstr>Wingdings 3</vt:lpstr>
      <vt:lpstr>Θρόισμα</vt:lpstr>
      <vt:lpstr>Ο ρόλος του μύθου και του παραμυθιού στο έργο του Γιανούλη Χαλεπά</vt:lpstr>
      <vt:lpstr>PowerPoint Presentation</vt:lpstr>
      <vt:lpstr>Ήρωες στην αγγειογραφία και την πλαστική</vt:lpstr>
      <vt:lpstr>Θεοί και ήρωες την περίοδο της Αναγέννησης</vt:lpstr>
      <vt:lpstr>Οι ακαδημαϊκές σπουδές του Γιανούλη Χαλεπά</vt:lpstr>
      <vt:lpstr>Ο Σάτυρος και ο Έρωτας στον Χαλεπά</vt:lpstr>
      <vt:lpstr>PowerPoint Presentation</vt:lpstr>
      <vt:lpstr>Μαινάδες</vt:lpstr>
      <vt:lpstr>Απεικονίσεις του Έρωτα</vt:lpstr>
      <vt:lpstr>Ο Άρης και η Αφροδίτη</vt:lpstr>
      <vt:lpstr>PowerPoint Presentation</vt:lpstr>
      <vt:lpstr>Ο Σάτυρος και ο Έρωτας στον Χαλεπά</vt:lpstr>
      <vt:lpstr>Απεικονίσεις Σατύρων </vt:lpstr>
      <vt:lpstr>Ο Σάτυρος και ο Έρωτας στον Χαλεπά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Ο Σάτυρος στο έργο του Χαλεπά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 ρόλος του μύθου και του παραμυθιού στο έργο του Γιανούλη Χαλεπά</dc:title>
  <dc:creator>Rafaela Nika</dc:creator>
  <cp:lastModifiedBy>Vicky Gerontopoulou</cp:lastModifiedBy>
  <cp:revision>15</cp:revision>
  <dcterms:created xsi:type="dcterms:W3CDTF">2022-10-14T12:30:31Z</dcterms:created>
  <dcterms:modified xsi:type="dcterms:W3CDTF">2022-11-09T13:29:40Z</dcterms:modified>
</cp:coreProperties>
</file>