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85" r:id="rId6"/>
    <p:sldId id="286" r:id="rId7"/>
    <p:sldId id="284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82" r:id="rId21"/>
    <p:sldId id="272" r:id="rId22"/>
    <p:sldId id="287" r:id="rId23"/>
    <p:sldId id="273" r:id="rId24"/>
    <p:sldId id="275" r:id="rId25"/>
    <p:sldId id="276" r:id="rId26"/>
    <p:sldId id="277" r:id="rId27"/>
    <p:sldId id="278" r:id="rId28"/>
    <p:sldId id="279" r:id="rId29"/>
    <p:sldId id="280" r:id="rId30"/>
    <p:sldId id="283" r:id="rId31"/>
    <p:sldId id="281" r:id="rId32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83" autoAdjust="0"/>
  </p:normalViewPr>
  <p:slideViewPr>
    <p:cSldViewPr>
      <p:cViewPr>
        <p:scale>
          <a:sx n="100" d="100"/>
          <a:sy n="100" d="100"/>
        </p:scale>
        <p:origin x="-1944" y="-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23D08-017A-4760-9722-08B0E3EDAB9E}" type="datetimeFigureOut">
              <a:rPr lang="el-GR" smtClean="0"/>
              <a:pPr/>
              <a:t>26/10/2022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1E251-4D75-44AB-B9F6-71F2D25AF66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23D08-017A-4760-9722-08B0E3EDAB9E}" type="datetimeFigureOut">
              <a:rPr lang="el-GR" smtClean="0"/>
              <a:pPr/>
              <a:t>26/10/2022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1E251-4D75-44AB-B9F6-71F2D25AF66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23D08-017A-4760-9722-08B0E3EDAB9E}" type="datetimeFigureOut">
              <a:rPr lang="el-GR" smtClean="0"/>
              <a:pPr/>
              <a:t>26/10/2022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1E251-4D75-44AB-B9F6-71F2D25AF66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23D08-017A-4760-9722-08B0E3EDAB9E}" type="datetimeFigureOut">
              <a:rPr lang="el-GR" smtClean="0"/>
              <a:pPr/>
              <a:t>26/10/2022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1E251-4D75-44AB-B9F6-71F2D25AF66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23D08-017A-4760-9722-08B0E3EDAB9E}" type="datetimeFigureOut">
              <a:rPr lang="el-GR" smtClean="0"/>
              <a:pPr/>
              <a:t>26/10/2022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1E251-4D75-44AB-B9F6-71F2D25AF66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23D08-017A-4760-9722-08B0E3EDAB9E}" type="datetimeFigureOut">
              <a:rPr lang="el-GR" smtClean="0"/>
              <a:pPr/>
              <a:t>26/10/2022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1E251-4D75-44AB-B9F6-71F2D25AF66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23D08-017A-4760-9722-08B0E3EDAB9E}" type="datetimeFigureOut">
              <a:rPr lang="el-GR" smtClean="0"/>
              <a:pPr/>
              <a:t>26/10/2022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1E251-4D75-44AB-B9F6-71F2D25AF66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23D08-017A-4760-9722-08B0E3EDAB9E}" type="datetimeFigureOut">
              <a:rPr lang="el-GR" smtClean="0"/>
              <a:pPr/>
              <a:t>26/10/2022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1E251-4D75-44AB-B9F6-71F2D25AF66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23D08-017A-4760-9722-08B0E3EDAB9E}" type="datetimeFigureOut">
              <a:rPr lang="el-GR" smtClean="0"/>
              <a:pPr/>
              <a:t>26/10/2022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1E251-4D75-44AB-B9F6-71F2D25AF66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23D08-017A-4760-9722-08B0E3EDAB9E}" type="datetimeFigureOut">
              <a:rPr lang="el-GR" smtClean="0"/>
              <a:pPr/>
              <a:t>26/10/2022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1E251-4D75-44AB-B9F6-71F2D25AF66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23D08-017A-4760-9722-08B0E3EDAB9E}" type="datetimeFigureOut">
              <a:rPr lang="el-GR" smtClean="0"/>
              <a:pPr/>
              <a:t>26/10/2022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1E251-4D75-44AB-B9F6-71F2D25AF66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23D08-017A-4760-9722-08B0E3EDAB9E}" type="datetimeFigureOut">
              <a:rPr lang="el-GR" smtClean="0"/>
              <a:pPr/>
              <a:t>26/10/2022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1E251-4D75-44AB-B9F6-71F2D25AF664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wand.com/en/Damned_Soul_(Bernini)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ons.wikimedia.org/wiki/File:RomanTerracottaMask_Satyr_BurjAlShimali_NationalMuseumOfBeirut_RomanDeckert06102019.jpg" TargetMode="Externa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lpress.gr/politismos/i-koimomeni-toy-chalepa-i-istoria-toy-koryfaioy-neoellinikoy-glyptoy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ons.wikimedia.org/wiki/File:Cappella_palluzzi-albertoni_di_giacomo_mola_(1622-25),_con_beata_ludovica_alberoni_di_bernini_(1671-75)_e_pala_del_baciccio_(s._anna_e_la_vergine)_05.jpg" TargetMode="External"/><Relationship Id="rId4" Type="http://schemas.openxmlformats.org/officeDocument/2006/relationships/hyperlink" Target="https://habilis-habili.blogspot.com/2017/02/ariadne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John_Henry_Fuseli_-_The_NightmareFXD.jpg" TargetMode="External"/><Relationship Id="rId5" Type="http://schemas.openxmlformats.org/officeDocument/2006/relationships/hyperlink" Target="https://en.wikipedia.org/wiki/Sleeping_Venus_(Giorgione)" TargetMode="Externa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lyptothiki.gr/%CE%B2%CE%B9%CF%84%CF%83%CE%AC%CF%81%CE%B7%CF%82-%CE%B9%CF%89%CE%AC%CE%BD%CE%BD%CE%B7%CF%82-vitsaris-ioannis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uttartpitturasculturapoesiamusica.com/2015/09/Antonio-Canova-sculptor.html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artofdarkness.co/post/147176258150/constantin-brancusi-a-muse-1912-sculptur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'Homme_au_doigt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Jacques-Louis_David_-_Oath_of_the_Horatii_-_Google_Art_Project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annica.com/place/Italy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ationalgallery.gr/el/gluptikh-monimi-ekthesi/sculpture/neoklasikh-gluptikh/saturos-pou-paizei-me-ton-erota.html" TargetMode="External"/><Relationship Id="rId4" Type="http://schemas.openxmlformats.org/officeDocument/2006/relationships/hyperlink" Target="https://www.wikiart.org/en/yannoulis-chalepas/head-of-satyr-187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Γιαννούλης Χαλεπάς: Η τραγική ζωή του μεγαλύτερου Έλληνα γλύπτη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476672"/>
            <a:ext cx="3528392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355976" y="134076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9" name="TextBox 8"/>
          <p:cNvSpPr txBox="1"/>
          <p:nvPr/>
        </p:nvSpPr>
        <p:spPr>
          <a:xfrm>
            <a:off x="4139951" y="1729067"/>
            <a:ext cx="4536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1. Ο </a:t>
            </a:r>
            <a:r>
              <a:rPr lang="el-GR" dirty="0" err="1"/>
              <a:t>Γιανούλης</a:t>
            </a:r>
            <a:r>
              <a:rPr lang="el-GR" dirty="0"/>
              <a:t> Χαλεπάς δίπλα στο γλυπτό του «</a:t>
            </a:r>
            <a:r>
              <a:rPr lang="el-GR" i="1" dirty="0"/>
              <a:t>Η Γενοβέφα και οι Δήμιοί της</a:t>
            </a:r>
            <a:r>
              <a:rPr lang="el-GR" dirty="0"/>
              <a:t>», Τήνος, 1930 (Αρχείο </a:t>
            </a:r>
            <a:r>
              <a:rPr lang="el-GR" dirty="0" err="1"/>
              <a:t>Κ.Π.Καλαϊντζίδη</a:t>
            </a:r>
            <a:r>
              <a:rPr lang="el-GR" dirty="0"/>
              <a:t>)</a:t>
            </a: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amned Soul (Bernini) - Wikiwan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8640"/>
            <a:ext cx="2790825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67544" y="4221088"/>
            <a:ext cx="28803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 </a:t>
            </a:r>
            <a:endParaRPr lang="el-GR" sz="1400" dirty="0"/>
          </a:p>
          <a:p>
            <a:pPr algn="ctr"/>
            <a:r>
              <a:rPr lang="en-US" dirty="0"/>
              <a:t>7</a:t>
            </a:r>
            <a:r>
              <a:rPr lang="el-GR" dirty="0"/>
              <a:t>.</a:t>
            </a:r>
            <a:r>
              <a:rPr lang="en-US" dirty="0"/>
              <a:t> Gian Lorenzo Bernini</a:t>
            </a:r>
            <a:r>
              <a:rPr lang="el-GR" dirty="0" smtClean="0"/>
              <a:t>, </a:t>
            </a:r>
            <a:r>
              <a:rPr lang="el-GR" i="1" dirty="0" smtClean="0"/>
              <a:t>Καταραμένη Ψυχή</a:t>
            </a:r>
            <a:r>
              <a:rPr lang="en-US" dirty="0" smtClean="0"/>
              <a:t>,</a:t>
            </a:r>
            <a:r>
              <a:rPr lang="el-GR" dirty="0" smtClean="0"/>
              <a:t> </a:t>
            </a:r>
            <a:r>
              <a:rPr lang="en-US" dirty="0"/>
              <a:t>1619,</a:t>
            </a:r>
            <a:r>
              <a:rPr lang="el-GR" dirty="0"/>
              <a:t> μάρμαρο, 26 </a:t>
            </a:r>
            <a:r>
              <a:rPr lang="en-US" dirty="0"/>
              <a:t>x</a:t>
            </a:r>
            <a:r>
              <a:rPr lang="el-GR" dirty="0"/>
              <a:t> </a:t>
            </a:r>
            <a:r>
              <a:rPr lang="en-US" dirty="0"/>
              <a:t>22</a:t>
            </a:r>
            <a:r>
              <a:rPr lang="el-GR" dirty="0"/>
              <a:t> εκ., Παλάτι Ισπανίας, Ρώμη.</a:t>
            </a:r>
            <a:r>
              <a:rPr lang="en-US" dirty="0"/>
              <a:t> </a:t>
            </a:r>
            <a:endParaRPr lang="el-GR" dirty="0"/>
          </a:p>
          <a:p>
            <a:pPr algn="ctr"/>
            <a:r>
              <a:rPr lang="en-US" sz="1200" u="sng" dirty="0">
                <a:hlinkClick r:id="rId3"/>
              </a:rPr>
              <a:t>https://www.wikiwand.com/en/Damned_Soul_(Bernini)</a:t>
            </a:r>
            <a:endParaRPr lang="el-GR" sz="1200" dirty="0"/>
          </a:p>
          <a:p>
            <a:endParaRPr lang="el-GR" dirty="0"/>
          </a:p>
        </p:txBody>
      </p:sp>
      <p:pic>
        <p:nvPicPr>
          <p:cNvPr id="7" name="Picture 6" descr="σάτυρος - Βικιλεξικό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484784"/>
            <a:ext cx="260146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932040" y="4919008"/>
            <a:ext cx="26642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i="1" dirty="0"/>
              <a:t>  </a:t>
            </a:r>
            <a:r>
              <a:rPr lang="el-GR" dirty="0"/>
              <a:t>7. </a:t>
            </a:r>
            <a:r>
              <a:rPr lang="el-GR" i="1" dirty="0"/>
              <a:t>Μάσκα Σατύρου</a:t>
            </a:r>
            <a:r>
              <a:rPr lang="el-GR" dirty="0"/>
              <a:t>, </a:t>
            </a:r>
          </a:p>
          <a:p>
            <a:r>
              <a:rPr lang="el-GR" dirty="0"/>
              <a:t>64 π.Χ. - 395 μ.Χ., πηλός, Εθνικό Μουσείο  </a:t>
            </a:r>
            <a:r>
              <a:rPr lang="en-US" dirty="0"/>
              <a:t>Beirut,</a:t>
            </a:r>
            <a:r>
              <a:rPr lang="el-GR" dirty="0"/>
              <a:t> Λίβανος.</a:t>
            </a:r>
          </a:p>
          <a:p>
            <a:r>
              <a:rPr lang="en-US" sz="1200" u="sng" dirty="0" err="1">
                <a:hlinkClick r:id="rId5"/>
              </a:rPr>
              <a:t>ttps</a:t>
            </a:r>
            <a:r>
              <a:rPr lang="el-GR" sz="1200" u="sng" dirty="0">
                <a:hlinkClick r:id="rId5"/>
              </a:rPr>
              <a:t>://</a:t>
            </a:r>
            <a:r>
              <a:rPr lang="en-US" sz="1200" u="sng" dirty="0">
                <a:hlinkClick r:id="rId5"/>
              </a:rPr>
              <a:t>commons</a:t>
            </a:r>
            <a:r>
              <a:rPr lang="el-GR" sz="1200" u="sng" dirty="0">
                <a:hlinkClick r:id="rId5"/>
              </a:rPr>
              <a:t>.</a:t>
            </a:r>
            <a:r>
              <a:rPr lang="en-US" sz="1200" u="sng" dirty="0" err="1">
                <a:hlinkClick r:id="rId5"/>
              </a:rPr>
              <a:t>wikimedia</a:t>
            </a:r>
            <a:r>
              <a:rPr lang="el-GR" sz="1200" u="sng" dirty="0">
                <a:hlinkClick r:id="rId5"/>
              </a:rPr>
              <a:t>.</a:t>
            </a:r>
            <a:r>
              <a:rPr lang="en-US" sz="1200" u="sng" dirty="0">
                <a:hlinkClick r:id="rId5"/>
              </a:rPr>
              <a:t>org</a:t>
            </a:r>
            <a:r>
              <a:rPr lang="el-GR" sz="1200" u="sng" dirty="0">
                <a:hlinkClick r:id="rId5"/>
              </a:rPr>
              <a:t>/</a:t>
            </a:r>
            <a:r>
              <a:rPr lang="en-US" sz="1200" u="sng" dirty="0">
                <a:hlinkClick r:id="rId5"/>
              </a:rPr>
              <a:t>wiki</a:t>
            </a:r>
            <a:r>
              <a:rPr lang="el-GR" sz="1200" u="sng" dirty="0">
                <a:hlinkClick r:id="rId5"/>
              </a:rPr>
              <a:t>/</a:t>
            </a:r>
            <a:r>
              <a:rPr lang="en-US" sz="1200" u="sng" dirty="0">
                <a:hlinkClick r:id="rId5"/>
              </a:rPr>
              <a:t>File</a:t>
            </a:r>
            <a:r>
              <a:rPr lang="el-GR" sz="1200" u="sng" dirty="0">
                <a:hlinkClick r:id="rId5"/>
              </a:rPr>
              <a:t>:</a:t>
            </a:r>
            <a:r>
              <a:rPr lang="en-US" sz="1200" u="sng" dirty="0" err="1">
                <a:hlinkClick r:id="rId5"/>
              </a:rPr>
              <a:t>RomanTerracottaMask</a:t>
            </a:r>
            <a:r>
              <a:rPr lang="el-GR" sz="1200" u="sng" dirty="0">
                <a:hlinkClick r:id="rId5"/>
              </a:rPr>
              <a:t>_</a:t>
            </a:r>
            <a:r>
              <a:rPr lang="en-US" sz="1200" u="sng" dirty="0">
                <a:hlinkClick r:id="rId5"/>
              </a:rPr>
              <a:t>Satyr</a:t>
            </a:r>
            <a:r>
              <a:rPr lang="el-GR" sz="1200" u="sng" dirty="0">
                <a:hlinkClick r:id="rId5"/>
              </a:rPr>
              <a:t>_</a:t>
            </a:r>
            <a:r>
              <a:rPr lang="en-US" sz="1200" u="sng" dirty="0" err="1">
                <a:hlinkClick r:id="rId5"/>
              </a:rPr>
              <a:t>BurjAlShimali</a:t>
            </a:r>
            <a:r>
              <a:rPr lang="el-GR" sz="1200" u="sng" dirty="0">
                <a:hlinkClick r:id="rId5"/>
              </a:rPr>
              <a:t>_</a:t>
            </a:r>
            <a:r>
              <a:rPr lang="en-US" sz="1200" u="sng" dirty="0" err="1">
                <a:hlinkClick r:id="rId5"/>
              </a:rPr>
              <a:t>NationalMuseumOfBeirut</a:t>
            </a:r>
            <a:r>
              <a:rPr lang="el-GR" sz="1200" u="sng" dirty="0">
                <a:hlinkClick r:id="rId5"/>
              </a:rPr>
              <a:t>_</a:t>
            </a:r>
            <a:r>
              <a:rPr lang="en-US" sz="1200" u="sng" dirty="0" err="1">
                <a:hlinkClick r:id="rId5"/>
              </a:rPr>
              <a:t>RomanDeckert</a:t>
            </a:r>
            <a:r>
              <a:rPr lang="el-GR" sz="1200" u="sng" dirty="0">
                <a:hlinkClick r:id="rId5"/>
              </a:rPr>
              <a:t>06102019.</a:t>
            </a:r>
            <a:r>
              <a:rPr lang="en-US" sz="1200" u="sng" dirty="0">
                <a:hlinkClick r:id="rId5"/>
              </a:rPr>
              <a:t>jpg</a:t>
            </a:r>
            <a:endParaRPr lang="el-G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Η Κοιμωμένη του Χαλεπά - Η ιστορία του κορυφαίου νεοελληνικού γλυπτού, Δημήτρης Παυλόπουλος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24744"/>
            <a:ext cx="655272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92887" y="4797152"/>
            <a:ext cx="66247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8. </a:t>
            </a:r>
            <a:r>
              <a:rPr lang="el-GR" dirty="0" err="1"/>
              <a:t>Γιανούλη</a:t>
            </a:r>
            <a:r>
              <a:rPr lang="el-GR" dirty="0"/>
              <a:t> Χαλεπά, </a:t>
            </a:r>
            <a:r>
              <a:rPr lang="el-GR" i="1" dirty="0"/>
              <a:t>Κοιμωμένη</a:t>
            </a:r>
            <a:r>
              <a:rPr lang="el-GR" dirty="0"/>
              <a:t>, </a:t>
            </a:r>
            <a:r>
              <a:rPr lang="el-GR" dirty="0" smtClean="0"/>
              <a:t>1878, </a:t>
            </a:r>
            <a:r>
              <a:rPr lang="el-GR" dirty="0"/>
              <a:t>μάρμαρο, </a:t>
            </a:r>
            <a:r>
              <a:rPr lang="en-US" dirty="0" smtClean="0"/>
              <a:t>0,81x</a:t>
            </a:r>
            <a:r>
              <a:rPr lang="el-GR" dirty="0" smtClean="0"/>
              <a:t> </a:t>
            </a:r>
            <a:r>
              <a:rPr lang="en-US" dirty="0" smtClean="0"/>
              <a:t>1,67x</a:t>
            </a:r>
            <a:r>
              <a:rPr lang="el-GR" smtClean="0"/>
              <a:t> </a:t>
            </a:r>
            <a:r>
              <a:rPr lang="en-US" smtClean="0"/>
              <a:t>0,76</a:t>
            </a:r>
            <a:r>
              <a:rPr lang="el-GR" dirty="0" smtClean="0"/>
              <a:t>μ.</a:t>
            </a:r>
            <a:endParaRPr lang="el-GR" dirty="0"/>
          </a:p>
          <a:p>
            <a:pPr algn="ctr"/>
            <a:r>
              <a:rPr lang="el-GR" dirty="0"/>
              <a:t>Α’ Κοιμητήριο Αθηνών.</a:t>
            </a:r>
          </a:p>
          <a:p>
            <a:pPr algn="ctr"/>
            <a:r>
              <a:rPr lang="el-GR" sz="1200" u="sng" dirty="0">
                <a:hlinkClick r:id="rId3"/>
              </a:rPr>
              <a:t>https://slpress.gr/politismos/i-koimomeni-toy-chalepa-i-istoria-toy-koryfaioy-neoellinikoy-glyptoy/</a:t>
            </a:r>
            <a:endParaRPr lang="el-GR" sz="1200" dirty="0"/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s://1.bp.blogspot.com/-A1oK4OUTnuA/YIBrTmvAMzI/AAAAAAACPpE/3g4odqvHRwctLAA4E-2QL2mwNIqgf4v-wCLcBGAsYHQ/w1023-h433/x%2B%25289%252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5418326" cy="2504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s://upload.wikimedia.org/wikipedia/commons/4/4a/Cappella_palluzzi-albertoni_di_giacomo_mola_%281622-25%29%2C_con_beata_ludovica_alberoni_di_bernini_%281671-75%29_e_pala_del_baciccio_%28s._anna_e_la_vergine%29_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356992"/>
            <a:ext cx="5415285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868144" y="260648"/>
            <a:ext cx="32758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9. </a:t>
            </a:r>
            <a:r>
              <a:rPr lang="el-GR" i="1" dirty="0"/>
              <a:t>Κοιμωμένη Αριάδνη - Αριάδνη της Ροτόντας,</a:t>
            </a:r>
            <a:r>
              <a:rPr lang="el-GR" dirty="0"/>
              <a:t> ρωμαϊκή εκδοχή Ελληνικού γλυπτού </a:t>
            </a:r>
          </a:p>
          <a:p>
            <a:pPr algn="ctr"/>
            <a:r>
              <a:rPr lang="el-GR" dirty="0"/>
              <a:t>του 2ου αιώνα π.Χ., μάρμαρο, </a:t>
            </a:r>
            <a:r>
              <a:rPr lang="el-GR" dirty="0" err="1"/>
              <a:t>Πράδο</a:t>
            </a:r>
            <a:r>
              <a:rPr lang="el-GR" dirty="0"/>
              <a:t>, Μαδρίτη. </a:t>
            </a:r>
            <a:r>
              <a:rPr lang="el-GR" sz="1200" u="sng" dirty="0">
                <a:hlinkClick r:id="rId4"/>
              </a:rPr>
              <a:t>https://habilis-habili.blogspot.com/2017/02/ariadne.html</a:t>
            </a:r>
            <a:endParaRPr lang="el-GR" sz="1200" dirty="0"/>
          </a:p>
          <a:p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3789040"/>
            <a:ext cx="3240360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Εικόνες</a:t>
            </a:r>
            <a:r>
              <a:rPr lang="en-US" dirty="0"/>
              <a:t> 9,</a:t>
            </a:r>
            <a:r>
              <a:rPr lang="el-GR" dirty="0"/>
              <a:t> </a:t>
            </a:r>
            <a:r>
              <a:rPr lang="en-US" dirty="0" err="1"/>
              <a:t>Gian</a:t>
            </a:r>
            <a:r>
              <a:rPr lang="en-US" dirty="0"/>
              <a:t> Lorenzo Bernini</a:t>
            </a:r>
            <a:r>
              <a:rPr lang="el-GR" dirty="0"/>
              <a:t>,</a:t>
            </a:r>
            <a:r>
              <a:rPr lang="en-US" dirty="0"/>
              <a:t> </a:t>
            </a:r>
            <a:r>
              <a:rPr lang="en-US" i="1" dirty="0" err="1"/>
              <a:t>Ludovica</a:t>
            </a:r>
            <a:r>
              <a:rPr lang="en-US" i="1" dirty="0"/>
              <a:t> </a:t>
            </a:r>
            <a:r>
              <a:rPr lang="en-US" i="1" dirty="0" err="1"/>
              <a:t>Albertoni</a:t>
            </a:r>
            <a:r>
              <a:rPr lang="en-US" dirty="0"/>
              <a:t>, 1671-</a:t>
            </a:r>
            <a:r>
              <a:rPr lang="el-GR" dirty="0"/>
              <a:t>16</a:t>
            </a:r>
            <a:r>
              <a:rPr lang="en-US" dirty="0"/>
              <a:t>74,</a:t>
            </a:r>
            <a:r>
              <a:rPr lang="el-GR" dirty="0"/>
              <a:t> μάρμαρο, 90 × 210 εκ., </a:t>
            </a:r>
            <a:r>
              <a:rPr lang="it-IT" dirty="0"/>
              <a:t>San Francesco a Ripa, Trastevere</a:t>
            </a:r>
            <a:r>
              <a:rPr lang="el-GR" dirty="0"/>
              <a:t>, Ρώμη.</a:t>
            </a:r>
          </a:p>
          <a:p>
            <a:pPr algn="ctr"/>
            <a:r>
              <a:rPr lang="en-US" sz="1100" u="sng" dirty="0">
                <a:hlinkClick r:id="rId5"/>
              </a:rPr>
              <a:t>https://commons.wikimedia.org/wiki/File:Cappella_palluzzi-albertoni_di_giacomo_mola_(1622-25),_con_beata_ludovica_alberoni_di_bernini_(1671-75)_e_pala_del_baciccio_(s._anna_e_la_vergine)_05.jpg</a:t>
            </a:r>
            <a:endParaRPr lang="el-GR" sz="1100" dirty="0"/>
          </a:p>
          <a:p>
            <a:endParaRPr lang="el-G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discovered lost masterpiece 'Recumbent Magdalene' by Antonio Canova on show at Christie's in central London before being offered for sale by the auction house. Picture date: Thursday March 17, 2022.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554461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Giorgione - Sleeping Venus - Google Art Project 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140968"/>
            <a:ext cx="489654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File:John Henry Fuseli - The NightmareFXD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140968"/>
            <a:ext cx="324036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940152" y="476672"/>
            <a:ext cx="27363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  <a:endParaRPr lang="el-GR" dirty="0"/>
          </a:p>
          <a:p>
            <a:pPr algn="ctr"/>
            <a:r>
              <a:rPr lang="el-GR" dirty="0"/>
              <a:t>Εικόνες</a:t>
            </a:r>
            <a:r>
              <a:rPr lang="en-US" dirty="0"/>
              <a:t> 9, Antonio Canova </a:t>
            </a:r>
            <a:r>
              <a:rPr lang="el-GR" dirty="0"/>
              <a:t>, </a:t>
            </a:r>
            <a:r>
              <a:rPr lang="el-GR" i="1" dirty="0"/>
              <a:t>Ξαπλωμένη</a:t>
            </a:r>
            <a:r>
              <a:rPr lang="el-GR" dirty="0"/>
              <a:t> </a:t>
            </a:r>
            <a:r>
              <a:rPr lang="el-GR" i="1" dirty="0"/>
              <a:t>Μαγδαληνή</a:t>
            </a:r>
            <a:r>
              <a:rPr lang="el-GR" dirty="0"/>
              <a:t>, </a:t>
            </a:r>
            <a:r>
              <a:rPr lang="en-US" dirty="0"/>
              <a:t>1822</a:t>
            </a:r>
            <a:r>
              <a:rPr lang="el-GR" dirty="0"/>
              <a:t>, μάρμαρο. </a:t>
            </a:r>
          </a:p>
          <a:p>
            <a:pPr algn="ctr"/>
            <a:r>
              <a:rPr lang="en-US" sz="1200" dirty="0"/>
              <a:t>https://edition.cnn.com/style/article/canova-maddalena-giacente-auction/index.html</a:t>
            </a:r>
            <a:endParaRPr lang="el-GR" sz="1200" dirty="0"/>
          </a:p>
          <a:p>
            <a:endParaRPr lang="el-GR" dirty="0"/>
          </a:p>
        </p:txBody>
      </p:sp>
      <p:sp>
        <p:nvSpPr>
          <p:cNvPr id="8" name="TextBox 7"/>
          <p:cNvSpPr txBox="1"/>
          <p:nvPr/>
        </p:nvSpPr>
        <p:spPr>
          <a:xfrm>
            <a:off x="251520" y="5805264"/>
            <a:ext cx="4896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/>
              <a:t>Εικόνες 9,</a:t>
            </a:r>
            <a:r>
              <a:rPr lang="en-US" sz="1400" dirty="0"/>
              <a:t> Giorgione</a:t>
            </a:r>
            <a:r>
              <a:rPr lang="el-GR" sz="1400" dirty="0"/>
              <a:t>, </a:t>
            </a:r>
            <a:r>
              <a:rPr lang="el-GR" sz="1400" i="1" dirty="0"/>
              <a:t>Κοιμωμένη Αφροδίτη</a:t>
            </a:r>
            <a:r>
              <a:rPr lang="el-GR" sz="1400" dirty="0"/>
              <a:t>, 1510, ελαιογραφία, </a:t>
            </a:r>
            <a:r>
              <a:rPr lang="fr-FR" sz="1400" dirty="0"/>
              <a:t>108.5 × 175</a:t>
            </a:r>
            <a:r>
              <a:rPr lang="el-GR" sz="1400" dirty="0"/>
              <a:t> εκ., </a:t>
            </a:r>
            <a:r>
              <a:rPr lang="fr-FR" sz="1400" dirty="0"/>
              <a:t> </a:t>
            </a:r>
            <a:r>
              <a:rPr lang="fr-FR" sz="1400" dirty="0" err="1"/>
              <a:t>Gemäldegalerie</a:t>
            </a:r>
            <a:r>
              <a:rPr lang="fr-FR" sz="1400" dirty="0"/>
              <a:t> </a:t>
            </a:r>
            <a:r>
              <a:rPr lang="fr-FR" sz="1400" dirty="0" err="1"/>
              <a:t>Alte</a:t>
            </a:r>
            <a:r>
              <a:rPr lang="fr-FR" sz="1400" dirty="0"/>
              <a:t> </a:t>
            </a:r>
            <a:r>
              <a:rPr lang="fr-FR" sz="1400" dirty="0" err="1"/>
              <a:t>Meister</a:t>
            </a:r>
            <a:r>
              <a:rPr lang="el-GR" sz="1400" dirty="0"/>
              <a:t>,Δρέσδη. </a:t>
            </a:r>
            <a:r>
              <a:rPr lang="el-GR" sz="1400" u="sng" dirty="0">
                <a:hlinkClick r:id="rId5"/>
              </a:rPr>
              <a:t>https://en.wikipedia.org/wiki/Sleeping_Venus_(Giorgione)</a:t>
            </a:r>
            <a:endParaRPr lang="el-GR" sz="1400" dirty="0"/>
          </a:p>
          <a:p>
            <a:endParaRPr lang="el-GR" dirty="0"/>
          </a:p>
        </p:txBody>
      </p:sp>
      <p:sp>
        <p:nvSpPr>
          <p:cNvPr id="10" name="TextBox 9"/>
          <p:cNvSpPr txBox="1"/>
          <p:nvPr/>
        </p:nvSpPr>
        <p:spPr>
          <a:xfrm>
            <a:off x="5436096" y="5288340"/>
            <a:ext cx="324036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9. </a:t>
            </a:r>
            <a:r>
              <a:rPr lang="en-US" dirty="0"/>
              <a:t>John Henry Fuseli</a:t>
            </a:r>
            <a:r>
              <a:rPr lang="el-GR"/>
              <a:t>, </a:t>
            </a:r>
          </a:p>
          <a:p>
            <a:pPr algn="ctr"/>
            <a:r>
              <a:rPr lang="el-GR" i="1"/>
              <a:t>Ο </a:t>
            </a:r>
            <a:r>
              <a:rPr lang="el-GR" i="1" dirty="0"/>
              <a:t>Εφιάλτης</a:t>
            </a:r>
            <a:r>
              <a:rPr lang="el-GR" dirty="0"/>
              <a:t>, 1781, ελαιογραφία, 101,6 </a:t>
            </a:r>
            <a:r>
              <a:rPr lang="en-US" dirty="0"/>
              <a:t>x  127</a:t>
            </a:r>
            <a:r>
              <a:rPr lang="el-GR" dirty="0"/>
              <a:t> εκ., Ινστιτούτο Τεχνών του Ντιτρόιτ.  </a:t>
            </a:r>
            <a:r>
              <a:rPr lang="el-GR" sz="1200" u="sng" dirty="0">
                <a:hlinkClick r:id="rId6"/>
              </a:rPr>
              <a:t>https://commons.wikimedia.org/wiki/File:John_Henry_Fuseli_-_The_NightmareFXD.jpg</a:t>
            </a:r>
            <a:endParaRPr lang="el-GR" sz="1200" dirty="0"/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Βιτσάρης Ιωάννης/07122008224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511256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Μπονάνος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39952" y="3789040"/>
            <a:ext cx="4672725" cy="25485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96136" y="548680"/>
            <a:ext cx="309634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10. Ιωάννη </a:t>
            </a:r>
            <a:r>
              <a:rPr lang="el-GR" dirty="0" err="1"/>
              <a:t>Βιτσάρη</a:t>
            </a:r>
            <a:r>
              <a:rPr lang="el-GR" dirty="0"/>
              <a:t>, </a:t>
            </a:r>
            <a:r>
              <a:rPr lang="el-GR" i="1" dirty="0"/>
              <a:t>Κοιμωμένη</a:t>
            </a:r>
            <a:r>
              <a:rPr lang="el-GR" dirty="0"/>
              <a:t>, 1883, μάρμαρο, ταφικό μνημείο Μαρίας Δεληγιάννη, Α’ Κοιμητήριο Αθηνών.</a:t>
            </a:r>
          </a:p>
          <a:p>
            <a:r>
              <a:rPr lang="el-GR" sz="1100" u="sng" dirty="0">
                <a:hlinkClick r:id="rId4"/>
              </a:rPr>
              <a:t>https://www.glyptothiki.gr/%CE%B2%CE%B9%CF%84%CF%83%CE%AC%CF%81%CE%B7%CF%82-%CE%B9%CF%89%CE%AC%CE%BD%CE%BD%CE%B7%CF%82-vitsaris-ioannis.html</a:t>
            </a:r>
            <a:endParaRPr lang="el-GR" sz="1100" dirty="0"/>
          </a:p>
          <a:p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611560" y="3933056"/>
            <a:ext cx="33123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10. Γεώργιου </a:t>
            </a:r>
            <a:r>
              <a:rPr lang="el-GR" dirty="0" err="1"/>
              <a:t>Μπονάνου</a:t>
            </a:r>
            <a:r>
              <a:rPr lang="el-GR" dirty="0"/>
              <a:t>, </a:t>
            </a:r>
            <a:r>
              <a:rPr lang="el-GR" i="1" dirty="0"/>
              <a:t>Κοιμωμένη (Στέλλα)</a:t>
            </a:r>
            <a:r>
              <a:rPr lang="el-GR" dirty="0"/>
              <a:t>, μάρμαρο, </a:t>
            </a:r>
          </a:p>
          <a:p>
            <a:pPr algn="ctr"/>
            <a:r>
              <a:rPr lang="el-GR" dirty="0"/>
              <a:t>Α’ </a:t>
            </a:r>
            <a:r>
              <a:rPr lang="el-GR" dirty="0" err="1"/>
              <a:t>Κοιμητρήριο</a:t>
            </a:r>
            <a:r>
              <a:rPr lang="el-GR" dirty="0"/>
              <a:t> Αθηνών.</a:t>
            </a:r>
          </a:p>
          <a:p>
            <a:pPr algn="ctr"/>
            <a:r>
              <a:rPr lang="el-GR" dirty="0"/>
              <a:t>Φωτογραφία από βιβλίο Η </a:t>
            </a:r>
            <a:r>
              <a:rPr lang="el-GR" i="1" dirty="0"/>
              <a:t>Νεοελληνική Γλυπτική, </a:t>
            </a:r>
            <a:r>
              <a:rPr lang="el-GR" dirty="0"/>
              <a:t>Στέλιου </a:t>
            </a:r>
            <a:r>
              <a:rPr lang="el-GR" dirty="0" err="1"/>
              <a:t>Λυδάκη</a:t>
            </a:r>
            <a:endParaRPr lang="el-GR" dirty="0"/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Δημητριάδης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5328592" cy="2880320"/>
          </a:xfrm>
          <a:prstGeom prst="rect">
            <a:avLst/>
          </a:prstGeom>
        </p:spPr>
      </p:pic>
      <p:pic>
        <p:nvPicPr>
          <p:cNvPr id="5" name="Picture 4" descr="Βρεττός 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7544" y="3501008"/>
            <a:ext cx="5274310" cy="3002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8144" y="332657"/>
            <a:ext cx="30963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 10. Γεώργιου Δημητριάδη </a:t>
            </a:r>
          </a:p>
          <a:p>
            <a:pPr algn="ctr"/>
            <a:r>
              <a:rPr lang="el-GR" dirty="0"/>
              <a:t>του Αθηναίου, </a:t>
            </a:r>
            <a:r>
              <a:rPr lang="el-GR" i="1" dirty="0"/>
              <a:t>Κοιμωμένη</a:t>
            </a:r>
            <a:r>
              <a:rPr lang="el-GR" dirty="0"/>
              <a:t>, μάρμαρο, οικογενειακός τάφος </a:t>
            </a:r>
            <a:r>
              <a:rPr lang="el-GR" dirty="0" err="1"/>
              <a:t>Φινόπουλου</a:t>
            </a:r>
            <a:r>
              <a:rPr lang="el-GR" dirty="0"/>
              <a:t>, </a:t>
            </a:r>
          </a:p>
          <a:p>
            <a:pPr algn="ctr"/>
            <a:r>
              <a:rPr lang="el-GR" dirty="0"/>
              <a:t>Α’ Κοιμητήριο Αθηνών</a:t>
            </a:r>
          </a:p>
          <a:p>
            <a:pPr algn="ctr"/>
            <a:r>
              <a:rPr lang="el-GR" dirty="0"/>
              <a:t> Φωτογραφία από βιβλίο Η </a:t>
            </a:r>
            <a:r>
              <a:rPr lang="el-GR" i="1" dirty="0"/>
              <a:t>Νεοελληνική Γλυπτική, </a:t>
            </a:r>
            <a:r>
              <a:rPr lang="el-GR" dirty="0"/>
              <a:t>Στέλιου </a:t>
            </a:r>
            <a:r>
              <a:rPr lang="el-GR" dirty="0" err="1"/>
              <a:t>Λυδάκη</a:t>
            </a:r>
            <a:endParaRPr lang="el-GR" dirty="0"/>
          </a:p>
          <a:p>
            <a:endParaRPr lang="el-GR" dirty="0"/>
          </a:p>
          <a:p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5940152" y="3573016"/>
            <a:ext cx="30243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10. Ευάγγελου </a:t>
            </a:r>
            <a:r>
              <a:rPr lang="el-GR" dirty="0" err="1"/>
              <a:t>Βρεττού</a:t>
            </a:r>
            <a:r>
              <a:rPr lang="el-GR" dirty="0"/>
              <a:t>, </a:t>
            </a:r>
            <a:r>
              <a:rPr lang="el-GR" i="1" dirty="0"/>
              <a:t>Κοιμωμένη</a:t>
            </a:r>
            <a:r>
              <a:rPr lang="el-GR" dirty="0"/>
              <a:t> (</a:t>
            </a:r>
            <a:r>
              <a:rPr lang="el-GR" dirty="0" err="1"/>
              <a:t>Λέλα</a:t>
            </a:r>
            <a:r>
              <a:rPr lang="el-GR" dirty="0"/>
              <a:t>), μάρμαρο, οικογενειακός τάφος </a:t>
            </a:r>
          </a:p>
          <a:p>
            <a:pPr algn="ctr"/>
            <a:r>
              <a:rPr lang="el-GR" dirty="0"/>
              <a:t>Σ. </a:t>
            </a:r>
            <a:r>
              <a:rPr lang="el-GR" dirty="0" err="1"/>
              <a:t>Τσέβα</a:t>
            </a:r>
            <a:r>
              <a:rPr lang="el-GR" dirty="0"/>
              <a:t>-Λ. Μόσχου,</a:t>
            </a:r>
          </a:p>
          <a:p>
            <a:pPr algn="ctr"/>
            <a:r>
              <a:rPr lang="el-GR" dirty="0"/>
              <a:t> Α΄ Κοιμητήριο  Αθηνών </a:t>
            </a:r>
          </a:p>
          <a:p>
            <a:pPr algn="ctr"/>
            <a:r>
              <a:rPr lang="el-GR" dirty="0"/>
              <a:t>Φωτογραφία από βιβλίο Η </a:t>
            </a:r>
            <a:r>
              <a:rPr lang="el-GR" i="1" dirty="0"/>
              <a:t>Νεοελληνική Γλυπτική, </a:t>
            </a:r>
            <a:r>
              <a:rPr lang="el-GR" dirty="0"/>
              <a:t>Στέλιου </a:t>
            </a:r>
            <a:r>
              <a:rPr lang="el-GR" dirty="0" err="1"/>
              <a:t>Λυδάκη</a:t>
            </a:r>
            <a:endParaRPr lang="el-GR" dirty="0"/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ΣΑΒΒΑΤΟ Ακολουθώντας τα αχνάρια του Γιαννούλη Χαλεπά με την Αλεξάνδρα Βουτυρά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2181225" cy="326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ΣΑΒΒΑΤΟ Ακολουθώντας τα αχνάρια του Γιαννούλη Χαλεπά με την Αλεξάνδρα Βουτυρά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3356992"/>
            <a:ext cx="2181225" cy="328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πενθούν πνεύμα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56176" y="260648"/>
            <a:ext cx="2520280" cy="50851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71800" y="404664"/>
            <a:ext cx="316835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 </a:t>
            </a:r>
          </a:p>
          <a:p>
            <a:pPr algn="ctr"/>
            <a:r>
              <a:rPr lang="el-GR" sz="1600" dirty="0"/>
              <a:t>11</a:t>
            </a:r>
            <a:r>
              <a:rPr lang="el-GR" sz="1600" b="1" dirty="0"/>
              <a:t>. </a:t>
            </a:r>
            <a:r>
              <a:rPr lang="el-GR" sz="1600" dirty="0" err="1"/>
              <a:t>Γιανούλη</a:t>
            </a:r>
            <a:r>
              <a:rPr lang="el-GR" sz="1600" dirty="0"/>
              <a:t> Χαλεπά,</a:t>
            </a:r>
            <a:r>
              <a:rPr lang="el-GR" sz="1600" b="1" dirty="0"/>
              <a:t> </a:t>
            </a:r>
            <a:r>
              <a:rPr lang="el-GR" sz="1600" i="1" dirty="0"/>
              <a:t>Καθιστός άγγελος με πυρσό</a:t>
            </a:r>
            <a:r>
              <a:rPr lang="el-GR" sz="1600" dirty="0"/>
              <a:t>, 1870-1872, μάρμαρο, 84</a:t>
            </a:r>
            <a:r>
              <a:rPr lang="en-US" sz="1600" dirty="0"/>
              <a:t> x47 x102</a:t>
            </a:r>
            <a:r>
              <a:rPr lang="el-GR" sz="1600" dirty="0"/>
              <a:t> εκ., οικογενειακός τάφος </a:t>
            </a:r>
            <a:r>
              <a:rPr lang="en-US" sz="1600" dirty="0" err="1"/>
              <a:t>Ghenovici</a:t>
            </a:r>
            <a:r>
              <a:rPr lang="en-US" sz="1600" dirty="0"/>
              <a:t>, </a:t>
            </a:r>
            <a:r>
              <a:rPr lang="el-GR" sz="1600" dirty="0"/>
              <a:t>Βουκουρέστι, Νεκροταφείο </a:t>
            </a:r>
            <a:r>
              <a:rPr lang="el-GR" sz="1600" dirty="0" err="1"/>
              <a:t>Bellu</a:t>
            </a:r>
            <a:r>
              <a:rPr lang="el-GR" sz="1600" dirty="0"/>
              <a:t>. Φωτογραφία από αρχείο </a:t>
            </a:r>
            <a:r>
              <a:rPr lang="el-GR" sz="1600" dirty="0" err="1"/>
              <a:t>Καλαϊτζίδη</a:t>
            </a:r>
            <a:endParaRPr lang="el-GR" sz="1600" dirty="0"/>
          </a:p>
          <a:p>
            <a:endParaRPr lang="el-GR" dirty="0"/>
          </a:p>
        </p:txBody>
      </p:sp>
      <p:sp>
        <p:nvSpPr>
          <p:cNvPr id="8" name="TextBox 7"/>
          <p:cNvSpPr txBox="1"/>
          <p:nvPr/>
        </p:nvSpPr>
        <p:spPr>
          <a:xfrm>
            <a:off x="467544" y="3933056"/>
            <a:ext cx="23762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/>
              <a:t>11. </a:t>
            </a:r>
            <a:r>
              <a:rPr lang="el-GR" sz="1600" dirty="0" err="1"/>
              <a:t>Γιανούλης</a:t>
            </a:r>
            <a:r>
              <a:rPr lang="el-GR" sz="1600" dirty="0"/>
              <a:t> Χαλεπά, </a:t>
            </a:r>
            <a:r>
              <a:rPr lang="el-GR" sz="1600" i="1" dirty="0"/>
              <a:t>Όρθιος άγγελος</a:t>
            </a:r>
            <a:r>
              <a:rPr lang="el-GR" sz="1600" dirty="0"/>
              <a:t>, π. 1873, μάρμαρο, 135</a:t>
            </a:r>
            <a:r>
              <a:rPr lang="en-US" sz="1600" dirty="0"/>
              <a:t> x 36 x 70</a:t>
            </a:r>
            <a:r>
              <a:rPr lang="el-GR" sz="1600" dirty="0"/>
              <a:t> εκ., </a:t>
            </a:r>
            <a:r>
              <a:rPr lang="el-GR" sz="1600" dirty="0" err="1"/>
              <a:t>Γλυτπό</a:t>
            </a:r>
            <a:r>
              <a:rPr lang="el-GR" sz="1600" dirty="0"/>
              <a:t> στον τάφο της οικογένειας </a:t>
            </a:r>
            <a:r>
              <a:rPr lang="en-US" sz="1600" dirty="0"/>
              <a:t>Emil Foch, </a:t>
            </a:r>
            <a:r>
              <a:rPr lang="el-GR" sz="1600" dirty="0"/>
              <a:t>Βουκουρέστι, Νεκροταφείο </a:t>
            </a:r>
            <a:r>
              <a:rPr lang="el-GR" sz="1600" dirty="0" err="1"/>
              <a:t>Bellu</a:t>
            </a:r>
            <a:r>
              <a:rPr lang="el-GR" sz="1600" dirty="0"/>
              <a:t>. Φωτογραφία από αρχείο </a:t>
            </a:r>
            <a:r>
              <a:rPr lang="el-GR" sz="1600" dirty="0" err="1"/>
              <a:t>Καλαϊτζίδη</a:t>
            </a:r>
            <a:endParaRPr lang="el-GR" sz="1600" dirty="0"/>
          </a:p>
          <a:p>
            <a:endParaRPr lang="el-GR" dirty="0"/>
          </a:p>
        </p:txBody>
      </p:sp>
      <p:sp>
        <p:nvSpPr>
          <p:cNvPr id="9" name="TextBox 8"/>
          <p:cNvSpPr txBox="1"/>
          <p:nvPr/>
        </p:nvSpPr>
        <p:spPr>
          <a:xfrm>
            <a:off x="6156176" y="5380672"/>
            <a:ext cx="252028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dirty="0"/>
              <a:t>12. Ιάκωβου </a:t>
            </a:r>
            <a:r>
              <a:rPr lang="el-GR" sz="1100" dirty="0" err="1"/>
              <a:t>Μαλακατέ</a:t>
            </a:r>
            <a:r>
              <a:rPr lang="el-GR" sz="1100" dirty="0"/>
              <a:t>, </a:t>
            </a:r>
            <a:r>
              <a:rPr lang="el-GR" sz="1100" i="1" dirty="0"/>
              <a:t>Πενθούν Πνεύμα</a:t>
            </a:r>
            <a:r>
              <a:rPr lang="el-GR" sz="1100" dirty="0"/>
              <a:t>, μάρμαρο, Ηρώο στην περιοχή </a:t>
            </a:r>
            <a:r>
              <a:rPr lang="el-GR" sz="1100" dirty="0" err="1"/>
              <a:t>Αχιλλείου,Κέρκυρα</a:t>
            </a:r>
            <a:r>
              <a:rPr lang="el-GR" sz="1100" dirty="0"/>
              <a:t>. Φωτογραφία από βιβλίο Στέλιου </a:t>
            </a:r>
            <a:r>
              <a:rPr lang="el-GR" sz="1100" dirty="0" err="1"/>
              <a:t>Λυδάκη</a:t>
            </a:r>
            <a:r>
              <a:rPr lang="el-GR" sz="1100" dirty="0"/>
              <a:t>,  Η </a:t>
            </a:r>
            <a:r>
              <a:rPr lang="el-GR" sz="1100" i="1" dirty="0"/>
              <a:t>Νεοελληνική Γλυπτική.</a:t>
            </a:r>
            <a:endParaRPr lang="el-GR" sz="1100" dirty="0"/>
          </a:p>
          <a:p>
            <a:pPr algn="ctr"/>
            <a:r>
              <a:rPr lang="el-GR" dirty="0"/>
              <a:t> </a:t>
            </a: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Μήδεια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2736304" cy="5040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5411450"/>
            <a:ext cx="280831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/>
              <a:t>Εικόνα 13, </a:t>
            </a:r>
            <a:r>
              <a:rPr lang="el-GR" sz="1400" dirty="0" err="1"/>
              <a:t>Γιανούλης</a:t>
            </a:r>
            <a:r>
              <a:rPr lang="el-GR" sz="1400" dirty="0"/>
              <a:t> Χαλεπάς, </a:t>
            </a:r>
            <a:r>
              <a:rPr lang="el-GR" sz="1400" i="1" dirty="0"/>
              <a:t>Μήδεια</a:t>
            </a:r>
            <a:r>
              <a:rPr lang="en-US" sz="1400" i="1" dirty="0"/>
              <a:t> I</a:t>
            </a:r>
            <a:r>
              <a:rPr lang="el-GR" sz="1400" dirty="0"/>
              <a:t>, </a:t>
            </a:r>
            <a:r>
              <a:rPr lang="en-US" sz="1400" dirty="0"/>
              <a:t>1918, </a:t>
            </a:r>
            <a:r>
              <a:rPr lang="el-GR" sz="1400" dirty="0"/>
              <a:t>πηλός,  35</a:t>
            </a:r>
            <a:r>
              <a:rPr lang="en-US" sz="1400" dirty="0"/>
              <a:t> x24  x16</a:t>
            </a:r>
            <a:r>
              <a:rPr lang="el-GR" sz="1400" dirty="0"/>
              <a:t> εκ.,  Μόνιμη Έκθεση Ιδρύματος Τηνιακού Πολιτισμού. Φωτογραφία από Κατάλογο Έκθεσης </a:t>
            </a:r>
            <a:r>
              <a:rPr lang="el-GR" sz="1400" i="1" dirty="0"/>
              <a:t>«Δούναι και Λαβείν»</a:t>
            </a:r>
          </a:p>
          <a:p>
            <a:endParaRPr lang="el-GR" dirty="0"/>
          </a:p>
        </p:txBody>
      </p:sp>
      <p:pic>
        <p:nvPicPr>
          <p:cNvPr id="6" name="Picture 5" descr="γυναίκα με καθρέπτη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92080" y="0"/>
            <a:ext cx="2925187" cy="54840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92080" y="5517232"/>
            <a:ext cx="29523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/>
              <a:t>Εικ.13 </a:t>
            </a:r>
            <a:r>
              <a:rPr lang="el-GR" sz="1400" dirty="0" err="1"/>
              <a:t>Γιανούλης</a:t>
            </a:r>
            <a:r>
              <a:rPr lang="el-GR" sz="1400" dirty="0"/>
              <a:t> Χαλεπάς, </a:t>
            </a:r>
            <a:r>
              <a:rPr lang="el-GR" sz="1400" i="1" dirty="0"/>
              <a:t>Γυμνή Γυναίκα με Καθρέπτη</a:t>
            </a:r>
            <a:r>
              <a:rPr lang="el-GR" sz="1400" dirty="0"/>
              <a:t>, 1918-1924, πηλός,  50 </a:t>
            </a:r>
            <a:r>
              <a:rPr lang="en-US" sz="1400" dirty="0"/>
              <a:t>x15 </a:t>
            </a:r>
            <a:r>
              <a:rPr lang="en-US" sz="1400" dirty="0" err="1"/>
              <a:t>x15</a:t>
            </a:r>
            <a:r>
              <a:rPr lang="el-GR" sz="1400" dirty="0"/>
              <a:t> εκ., Ίδρυμα Ωνάση, Αθήνα. Φωτογραφία από Κατάλογο Έκθεσης </a:t>
            </a:r>
            <a:r>
              <a:rPr lang="el-GR" sz="1400" i="1" dirty="0"/>
              <a:t>«Δούναι και Λαβείν»</a:t>
            </a:r>
            <a:r>
              <a:rPr lang="el-GR" sz="1400" dirty="0"/>
              <a:t>  </a:t>
            </a:r>
            <a:endParaRPr lang="el-GR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Σάτυρος και Έρωτας V 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1600" y="332656"/>
            <a:ext cx="3024336" cy="4392488"/>
          </a:xfrm>
          <a:prstGeom prst="rect">
            <a:avLst/>
          </a:prstGeom>
        </p:spPr>
      </p:pic>
      <p:pic>
        <p:nvPicPr>
          <p:cNvPr id="5" name="Picture 4" descr="Σάτυρος και Έρωτας V 1 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64088" y="2780928"/>
            <a:ext cx="2358834" cy="3476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1600" y="4725144"/>
            <a:ext cx="30243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Εικόνα 13,Γιανούλης Χαλεπάς, </a:t>
            </a:r>
            <a:r>
              <a:rPr lang="el-GR" i="1" dirty="0"/>
              <a:t>Σάτυρος και Έρωτας </a:t>
            </a:r>
            <a:r>
              <a:rPr lang="en-US" i="1" dirty="0"/>
              <a:t>V</a:t>
            </a:r>
            <a:r>
              <a:rPr lang="el-GR" dirty="0"/>
              <a:t>, πριν το 1922, γύψος,</a:t>
            </a:r>
            <a:r>
              <a:rPr lang="en-US" dirty="0"/>
              <a:t> 57 x36 x37</a:t>
            </a:r>
            <a:r>
              <a:rPr lang="el-GR" dirty="0"/>
              <a:t> εκ., Μόνιμη Έκθεση Ιδρύματος Τηνιακού Πολιτισμού. Φωτογραφία από Κατάλογο Έκθεσης </a:t>
            </a:r>
            <a:r>
              <a:rPr lang="el-GR" i="1" dirty="0"/>
              <a:t>«Δούναι και Λαβείν»</a:t>
            </a:r>
            <a:endParaRPr lang="el-GR" dirty="0"/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Σάτυρος και Έρωτας VI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3312368" cy="48965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5103674"/>
            <a:ext cx="331236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/>
              <a:t>Εικόνα 13, </a:t>
            </a:r>
            <a:r>
              <a:rPr lang="el-GR" sz="1600" dirty="0" err="1"/>
              <a:t>Γιανούλης</a:t>
            </a:r>
            <a:r>
              <a:rPr lang="el-GR" sz="1600" dirty="0"/>
              <a:t> Χαλεπάς, </a:t>
            </a:r>
            <a:r>
              <a:rPr lang="el-GR" sz="1600" i="1" dirty="0"/>
              <a:t>Σάτυρος και Έρωτας </a:t>
            </a:r>
            <a:r>
              <a:rPr lang="en-US" sz="1600" i="1" dirty="0"/>
              <a:t>VI</a:t>
            </a:r>
            <a:r>
              <a:rPr lang="el-GR" sz="1600" dirty="0"/>
              <a:t>, πριν το 1922, γύψος, 39</a:t>
            </a:r>
            <a:r>
              <a:rPr lang="en-US" sz="1600" dirty="0"/>
              <a:t> x28 x29</a:t>
            </a:r>
            <a:r>
              <a:rPr lang="el-GR" sz="1600" dirty="0"/>
              <a:t> εκ., Μόνιμη Έκθεση Ιδρύματος Τηνιακού Πολιτισμού. Φωτογραφία από Κατάλογο Έκθεσης </a:t>
            </a:r>
            <a:r>
              <a:rPr lang="el-GR" sz="1600" i="1" dirty="0"/>
              <a:t>«Δούναι και Λαβείν»</a:t>
            </a:r>
            <a:endParaRPr lang="el-GR" sz="1600" dirty="0"/>
          </a:p>
          <a:p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5148064" y="5517232"/>
            <a:ext cx="25202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/>
              <a:t>Εικ.13  </a:t>
            </a:r>
            <a:r>
              <a:rPr lang="el-GR" sz="1400" dirty="0" err="1"/>
              <a:t>Γιανούλης</a:t>
            </a:r>
            <a:r>
              <a:rPr lang="el-GR" sz="1400" dirty="0"/>
              <a:t> Χαλεπάς, </a:t>
            </a:r>
            <a:r>
              <a:rPr lang="el-GR" sz="1400" i="1" dirty="0"/>
              <a:t>Κονιάκ</a:t>
            </a:r>
            <a:r>
              <a:rPr lang="el-GR" sz="1400" dirty="0"/>
              <a:t>, 1927, γύψος,  38</a:t>
            </a:r>
            <a:r>
              <a:rPr lang="en-US" sz="1400" dirty="0"/>
              <a:t> x20 x18</a:t>
            </a:r>
            <a:r>
              <a:rPr lang="el-GR" sz="1400" dirty="0"/>
              <a:t> εκ., Ιδιωτική Συλλογή Φωτογραφία από Κατάλογο Έκθεσης </a:t>
            </a:r>
            <a:r>
              <a:rPr lang="el-GR" sz="1400" i="1" dirty="0"/>
              <a:t>«Δούναι και Λαβείν»</a:t>
            </a:r>
            <a:r>
              <a:rPr lang="el-GR" sz="1400" dirty="0"/>
              <a:t>  </a:t>
            </a:r>
            <a:endParaRPr lang="el-GR" sz="1400" i="1" dirty="0"/>
          </a:p>
        </p:txBody>
      </p:sp>
      <p:pic>
        <p:nvPicPr>
          <p:cNvPr id="8" name="Picture 7" descr="Κονιά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548680"/>
            <a:ext cx="2448272" cy="48990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tonio%2BCanova%2BPsych%25C3%25A9%2Bet%2Bl%2527Amour%2BLouvre%2B%25284%252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4608512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076056" y="1484784"/>
            <a:ext cx="37444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 2. </a:t>
            </a:r>
            <a:r>
              <a:rPr lang="en-US" dirty="0"/>
              <a:t>Antonio Canova</a:t>
            </a:r>
            <a:r>
              <a:rPr lang="el-GR" dirty="0"/>
              <a:t>,</a:t>
            </a:r>
            <a:r>
              <a:rPr lang="en-US" dirty="0"/>
              <a:t> </a:t>
            </a:r>
            <a:r>
              <a:rPr lang="el-GR" i="1" dirty="0"/>
              <a:t>Έρωτας και Ψυχή</a:t>
            </a:r>
            <a:r>
              <a:rPr lang="el-GR" dirty="0"/>
              <a:t>, 1793, μάρμαρο, 1,55 μ. x 1,68 μ., Λούβρο. </a:t>
            </a:r>
            <a:r>
              <a:rPr lang="el-GR" sz="1400" u="sng" dirty="0">
                <a:hlinkClick r:id="rId3"/>
              </a:rPr>
              <a:t>https://www.tuttartpitturasculturapoesiamusica.com/2015/09/Antonio-Canova-sculptor.html</a:t>
            </a:r>
            <a:endParaRPr lang="el-GR" sz="1400" dirty="0"/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Το Παραμύθι της Πεντάμορφη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4627782" cy="4536504"/>
          </a:xfrm>
          <a:prstGeom prst="rect">
            <a:avLst/>
          </a:prstGeom>
        </p:spPr>
      </p:pic>
      <p:pic>
        <p:nvPicPr>
          <p:cNvPr id="5" name="Picture 4" descr="Παραμύθι της Πεντάμορφης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188640"/>
            <a:ext cx="2952328" cy="3360628"/>
          </a:xfrm>
          <a:prstGeom prst="rect">
            <a:avLst/>
          </a:prstGeom>
        </p:spPr>
      </p:pic>
      <p:pic>
        <p:nvPicPr>
          <p:cNvPr id="6" name="Picture 5" descr="Παραμύθι της Πεντάμορφης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3789040"/>
            <a:ext cx="2579864" cy="28501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5013176"/>
            <a:ext cx="46085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Εικ.13 </a:t>
            </a:r>
            <a:r>
              <a:rPr lang="el-GR" dirty="0" err="1"/>
              <a:t>Γιανούλης</a:t>
            </a:r>
            <a:r>
              <a:rPr lang="el-GR" dirty="0"/>
              <a:t> Χαλεπάς,</a:t>
            </a:r>
            <a:r>
              <a:rPr lang="el-GR" i="1" dirty="0"/>
              <a:t> Παραμύθι της Πεντάμορφης</a:t>
            </a:r>
            <a:r>
              <a:rPr lang="en-US" i="1" dirty="0"/>
              <a:t> II</a:t>
            </a:r>
            <a:r>
              <a:rPr lang="en-US" dirty="0"/>
              <a:t>, 1918,</a:t>
            </a:r>
            <a:r>
              <a:rPr lang="el-GR" dirty="0"/>
              <a:t> γύψος, 80 </a:t>
            </a:r>
            <a:r>
              <a:rPr lang="en-US" dirty="0"/>
              <a:t>x109 x90</a:t>
            </a:r>
            <a:r>
              <a:rPr lang="el-GR" dirty="0"/>
              <a:t> εκ., Μόνιμη Έκθεση Ιδρύματος Τηνιακού Πολιτισμού. Φωτογραφία από Κατάλογο Έκθεσης </a:t>
            </a:r>
            <a:r>
              <a:rPr lang="el-GR" i="1" dirty="0"/>
              <a:t>«Δούναι και Λαβείν»</a:t>
            </a:r>
            <a:r>
              <a:rPr lang="el-GR" dirty="0"/>
              <a:t> </a:t>
            </a:r>
            <a:r>
              <a:rPr lang="en-US" dirty="0"/>
              <a:t> </a:t>
            </a:r>
            <a:endParaRPr lang="el-GR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γυναίκα με περιδέραιο 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28184" y="1052736"/>
            <a:ext cx="2529515" cy="5410200"/>
          </a:xfrm>
          <a:prstGeom prst="rect">
            <a:avLst/>
          </a:prstGeom>
        </p:spPr>
      </p:pic>
      <p:pic>
        <p:nvPicPr>
          <p:cNvPr id="5" name="Picture 4" descr="γυναίκα με περιδέραιο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2350378" cy="58326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5816" y="1484784"/>
            <a:ext cx="30243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Εικ.13 </a:t>
            </a:r>
            <a:r>
              <a:rPr lang="el-GR" dirty="0" err="1"/>
              <a:t>Γιανούλης</a:t>
            </a:r>
            <a:r>
              <a:rPr lang="el-GR" dirty="0"/>
              <a:t> Χαλεπάς, </a:t>
            </a:r>
            <a:r>
              <a:rPr lang="el-GR" i="1" dirty="0"/>
              <a:t>Γυμνή</a:t>
            </a:r>
            <a:r>
              <a:rPr lang="el-GR" dirty="0"/>
              <a:t> </a:t>
            </a:r>
            <a:r>
              <a:rPr lang="el-GR" i="1" dirty="0"/>
              <a:t>Γυναίκα με Περιδέραιο</a:t>
            </a:r>
            <a:r>
              <a:rPr lang="el-GR" dirty="0"/>
              <a:t>, 1918-1924, πηλός, 67</a:t>
            </a:r>
            <a:r>
              <a:rPr lang="en-US" dirty="0"/>
              <a:t> x22 x20</a:t>
            </a:r>
            <a:r>
              <a:rPr lang="el-GR" dirty="0"/>
              <a:t> εκ., Ίδρυμα Ωνάση, Αθήνα. Φωτογραφία από Κατάλογο Έκθεσης </a:t>
            </a:r>
            <a:r>
              <a:rPr lang="el-GR" i="1" dirty="0"/>
              <a:t>«Δούναι και Λαβείν»</a:t>
            </a:r>
            <a:r>
              <a:rPr lang="el-GR" dirty="0"/>
              <a:t> </a:t>
            </a:r>
            <a:endParaRPr lang="el-GR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oman Standing, 192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158417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95536" y="2924945"/>
            <a:ext cx="1584176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/>
              <a:t>14. </a:t>
            </a:r>
            <a:r>
              <a:rPr lang="en-US" sz="1600" dirty="0"/>
              <a:t>Alexander Archipenko</a:t>
            </a:r>
            <a:r>
              <a:rPr lang="el-GR" sz="1600" dirty="0"/>
              <a:t>, </a:t>
            </a:r>
            <a:r>
              <a:rPr lang="el-GR" sz="1600" i="1" dirty="0"/>
              <a:t>Γυναίκα που Στέκεται, </a:t>
            </a:r>
            <a:r>
              <a:rPr lang="el-GR" sz="1600" dirty="0"/>
              <a:t>1921, χαλκός, 66,7 εκ., Ιδιωτική Συλλογή </a:t>
            </a:r>
            <a:r>
              <a:rPr lang="en-US" sz="1400" dirty="0"/>
              <a:t>https</a:t>
            </a:r>
            <a:r>
              <a:rPr lang="el-GR" sz="1400" dirty="0"/>
              <a:t>://</a:t>
            </a:r>
            <a:r>
              <a:rPr lang="en-US" sz="1400" dirty="0"/>
              <a:t>www</a:t>
            </a:r>
            <a:r>
              <a:rPr lang="el-GR" sz="1400" dirty="0"/>
              <a:t>.</a:t>
            </a:r>
            <a:r>
              <a:rPr lang="en-US" sz="1400" dirty="0" err="1"/>
              <a:t>sothebys</a:t>
            </a:r>
            <a:r>
              <a:rPr lang="el-GR" sz="1400" dirty="0"/>
              <a:t>.</a:t>
            </a:r>
            <a:r>
              <a:rPr lang="en-US" sz="1400" dirty="0"/>
              <a:t>com</a:t>
            </a:r>
            <a:r>
              <a:rPr lang="el-GR" sz="1400" dirty="0"/>
              <a:t>/</a:t>
            </a:r>
            <a:r>
              <a:rPr lang="en-US" sz="1400" dirty="0"/>
              <a:t>en</a:t>
            </a:r>
            <a:r>
              <a:rPr lang="el-GR" sz="1400" dirty="0"/>
              <a:t>/</a:t>
            </a:r>
            <a:r>
              <a:rPr lang="en-US" sz="1400" dirty="0"/>
              <a:t>buy</a:t>
            </a:r>
            <a:r>
              <a:rPr lang="el-GR" sz="1400" dirty="0"/>
              <a:t>/</a:t>
            </a:r>
            <a:r>
              <a:rPr lang="en-US" sz="1400" dirty="0"/>
              <a:t>auction</a:t>
            </a:r>
            <a:r>
              <a:rPr lang="el-GR" sz="1400" dirty="0"/>
              <a:t>/2022/</a:t>
            </a:r>
            <a:r>
              <a:rPr lang="en-US" sz="1400" dirty="0"/>
              <a:t>modern</a:t>
            </a:r>
            <a:r>
              <a:rPr lang="el-GR" sz="1400" dirty="0"/>
              <a:t>-</a:t>
            </a:r>
            <a:r>
              <a:rPr lang="en-US" sz="1400" dirty="0"/>
              <a:t>day</a:t>
            </a:r>
            <a:r>
              <a:rPr lang="el-GR" sz="1400" dirty="0"/>
              <a:t>-</a:t>
            </a:r>
            <a:r>
              <a:rPr lang="en-US" sz="1400" dirty="0"/>
              <a:t>auction</a:t>
            </a:r>
            <a:r>
              <a:rPr lang="el-GR" sz="1400" dirty="0"/>
              <a:t>/</a:t>
            </a:r>
            <a:r>
              <a:rPr lang="en-US" sz="1400" dirty="0"/>
              <a:t>woman</a:t>
            </a:r>
            <a:r>
              <a:rPr lang="el-GR" sz="1400" dirty="0"/>
              <a:t>-</a:t>
            </a:r>
            <a:r>
              <a:rPr lang="en-US" sz="1400" dirty="0"/>
              <a:t>standing</a:t>
            </a:r>
            <a:endParaRPr lang="el-GR" sz="1400" dirty="0"/>
          </a:p>
          <a:p>
            <a:endParaRPr lang="el-GR" dirty="0"/>
          </a:p>
        </p:txBody>
      </p:sp>
      <p:pic>
        <p:nvPicPr>
          <p:cNvPr id="6" name="Picture 5" descr="γυναίκα με περιδέραιο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76256" y="1916832"/>
            <a:ext cx="1630298" cy="4563888"/>
          </a:xfrm>
          <a:prstGeom prst="rect">
            <a:avLst/>
          </a:prstGeom>
        </p:spPr>
      </p:pic>
      <p:pic>
        <p:nvPicPr>
          <p:cNvPr id="19462" name="Picture 6" descr="Woman Combing her Hair', Alexander Archipenko, 1915 | Ta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404664"/>
            <a:ext cx="1941684" cy="460851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347864" y="5103674"/>
            <a:ext cx="20162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/>
              <a:t>14. </a:t>
            </a:r>
            <a:r>
              <a:rPr lang="en-US" sz="1200" dirty="0"/>
              <a:t>Alexander Archipenko</a:t>
            </a:r>
            <a:r>
              <a:rPr lang="el-GR" sz="1200" dirty="0"/>
              <a:t>, </a:t>
            </a:r>
            <a:r>
              <a:rPr lang="el-GR" sz="1200" i="1" dirty="0"/>
              <a:t>Γυναίκα που χτενίζει</a:t>
            </a:r>
            <a:r>
              <a:rPr lang="en-US" sz="1200" i="1" dirty="0"/>
              <a:t> </a:t>
            </a:r>
            <a:r>
              <a:rPr lang="el-GR" sz="1200" i="1" dirty="0"/>
              <a:t>τα μαλλιά της</a:t>
            </a:r>
            <a:r>
              <a:rPr lang="el-GR" sz="1200" dirty="0"/>
              <a:t>, 1915, χαλκός, </a:t>
            </a:r>
            <a:r>
              <a:rPr lang="fr-FR" sz="1200" dirty="0"/>
              <a:t>356 × 86 × 83 </a:t>
            </a:r>
            <a:r>
              <a:rPr lang="el-GR" sz="1200" dirty="0"/>
              <a:t>μ.., </a:t>
            </a:r>
            <a:r>
              <a:rPr lang="en-US" sz="1200" dirty="0"/>
              <a:t>Tate, </a:t>
            </a:r>
            <a:r>
              <a:rPr lang="el-GR" sz="1200" dirty="0" err="1"/>
              <a:t>Λόνδίνο</a:t>
            </a:r>
            <a:r>
              <a:rPr lang="el-GR" sz="1200" i="1" dirty="0"/>
              <a:t> </a:t>
            </a:r>
            <a:r>
              <a:rPr lang="en-US" sz="1200" dirty="0"/>
              <a:t>https://www.tate.org.uk/art/artworks/archipenko-woman-combing-her-hair-t00335</a:t>
            </a:r>
            <a:endParaRPr lang="el-GR" sz="1200" dirty="0"/>
          </a:p>
        </p:txBody>
      </p:sp>
      <p:sp>
        <p:nvSpPr>
          <p:cNvPr id="7" name="Rectangle 6"/>
          <p:cNvSpPr/>
          <p:nvPr/>
        </p:nvSpPr>
        <p:spPr>
          <a:xfrm>
            <a:off x="6660232" y="0"/>
            <a:ext cx="20882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400" dirty="0"/>
              <a:t>1</a:t>
            </a:r>
            <a:r>
              <a:rPr lang="en-US" sz="1400" dirty="0"/>
              <a:t>4</a:t>
            </a:r>
            <a:r>
              <a:rPr lang="el-GR" sz="1400" dirty="0"/>
              <a:t>. </a:t>
            </a:r>
            <a:r>
              <a:rPr lang="el-GR" sz="1400" dirty="0" err="1"/>
              <a:t>Γιανούλης</a:t>
            </a:r>
            <a:r>
              <a:rPr lang="el-GR" sz="1400" dirty="0"/>
              <a:t> Χαλεπάς, </a:t>
            </a:r>
            <a:r>
              <a:rPr lang="el-GR" sz="1400" i="1" dirty="0"/>
              <a:t>Γυμνή</a:t>
            </a:r>
            <a:r>
              <a:rPr lang="el-GR" sz="1400" dirty="0"/>
              <a:t> </a:t>
            </a:r>
            <a:r>
              <a:rPr lang="el-GR" sz="1400" i="1" dirty="0"/>
              <a:t>Γυναίκα με Περιδέραιο</a:t>
            </a:r>
            <a:r>
              <a:rPr lang="el-GR" sz="1400" dirty="0"/>
              <a:t>, 1918-1924, πηλός, 67</a:t>
            </a:r>
            <a:r>
              <a:rPr lang="en-US" sz="1400" dirty="0"/>
              <a:t> x</a:t>
            </a:r>
            <a:r>
              <a:rPr lang="el-GR" sz="1400" dirty="0"/>
              <a:t> </a:t>
            </a:r>
            <a:r>
              <a:rPr lang="en-US" sz="1400" dirty="0"/>
              <a:t>22 x</a:t>
            </a:r>
            <a:r>
              <a:rPr lang="el-GR" sz="1400" dirty="0"/>
              <a:t> </a:t>
            </a:r>
            <a:r>
              <a:rPr lang="en-US" sz="1400" dirty="0"/>
              <a:t>20</a:t>
            </a:r>
            <a:r>
              <a:rPr lang="el-GR" sz="1400" dirty="0"/>
              <a:t> εκ., Ίδρυμα Ωνάση, Αθήνα. Φωτογραφία από Κατάλογο Έκθεσης </a:t>
            </a:r>
            <a:r>
              <a:rPr lang="el-GR" sz="1400" i="1" dirty="0"/>
              <a:t>«Δούναι και Λαβείν»</a:t>
            </a:r>
            <a:r>
              <a:rPr lang="el-GR" sz="1400" dirty="0"/>
              <a:t> </a:t>
            </a:r>
            <a:endParaRPr lang="el-GR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3789040"/>
            <a:ext cx="27363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Εικόνες 14,</a:t>
            </a:r>
            <a:r>
              <a:rPr lang="en-US" dirty="0"/>
              <a:t> </a:t>
            </a:r>
            <a:r>
              <a:rPr lang="en-US" dirty="0" err="1"/>
              <a:t>Conastantin</a:t>
            </a:r>
            <a:r>
              <a:rPr lang="el-GR" dirty="0"/>
              <a:t> </a:t>
            </a:r>
            <a:r>
              <a:rPr lang="en-US" dirty="0"/>
              <a:t>Brancusi</a:t>
            </a:r>
            <a:r>
              <a:rPr lang="el-GR" dirty="0"/>
              <a:t>, </a:t>
            </a:r>
            <a:r>
              <a:rPr lang="el-GR" i="1" dirty="0"/>
              <a:t>Μια</a:t>
            </a:r>
            <a:r>
              <a:rPr lang="el-GR" dirty="0"/>
              <a:t> </a:t>
            </a:r>
            <a:r>
              <a:rPr lang="el-GR" i="1" dirty="0"/>
              <a:t>Μούσα</a:t>
            </a:r>
            <a:r>
              <a:rPr lang="el-GR" dirty="0"/>
              <a:t>, 1912, γύψος, 47.5 εκ., Ιδιωτική Συλλογή</a:t>
            </a:r>
            <a:endParaRPr lang="en-US" dirty="0"/>
          </a:p>
          <a:p>
            <a:pPr algn="ctr"/>
            <a:r>
              <a:rPr lang="el-GR" sz="1200" u="sng" dirty="0">
                <a:hlinkClick r:id="rId2"/>
              </a:rPr>
              <a:t>https://artofdarkness.co/post/147176258150/constantin-brancusi-a-muse-1912-sculpture</a:t>
            </a:r>
            <a:endParaRPr lang="el-GR" sz="1200" dirty="0"/>
          </a:p>
          <a:p>
            <a:endParaRPr lang="el-GR" dirty="0"/>
          </a:p>
        </p:txBody>
      </p:sp>
      <p:pic>
        <p:nvPicPr>
          <p:cNvPr id="6" name="Pictur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052736"/>
            <a:ext cx="2486025" cy="3303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Σάτυρος και Έρωτας V 1 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72200" y="1628800"/>
            <a:ext cx="2358834" cy="34766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47864" y="4437112"/>
            <a:ext cx="25202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Εικόνες 14, </a:t>
            </a:r>
            <a:r>
              <a:rPr lang="en-US" dirty="0"/>
              <a:t>Jean Hans Arp</a:t>
            </a:r>
            <a:r>
              <a:rPr lang="el-GR" dirty="0"/>
              <a:t>, </a:t>
            </a:r>
            <a:r>
              <a:rPr lang="el-GR" i="1" dirty="0"/>
              <a:t>Κορμός Γίγαντα</a:t>
            </a:r>
            <a:r>
              <a:rPr lang="el-GR" dirty="0"/>
              <a:t>, 1964, χαλκός, 124.5 ×86.4 ×88.9 εκ., Ινστιτούτο Τεχνών Ντιτρόιτ. https://dia.org/collection/torso-giant-33178</a:t>
            </a:r>
          </a:p>
          <a:p>
            <a:endParaRPr lang="el-GR" dirty="0"/>
          </a:p>
        </p:txBody>
      </p:sp>
      <p:sp>
        <p:nvSpPr>
          <p:cNvPr id="9" name="Rectangle 8"/>
          <p:cNvSpPr/>
          <p:nvPr/>
        </p:nvSpPr>
        <p:spPr>
          <a:xfrm>
            <a:off x="6372200" y="5085184"/>
            <a:ext cx="237626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400" dirty="0" err="1"/>
              <a:t>Γιανούλης</a:t>
            </a:r>
            <a:r>
              <a:rPr lang="el-GR" sz="1400" dirty="0"/>
              <a:t> Χαλεπάς, </a:t>
            </a:r>
            <a:r>
              <a:rPr lang="el-GR" sz="1400" i="1" dirty="0"/>
              <a:t>Σάτυρος και Έρωτας </a:t>
            </a:r>
            <a:r>
              <a:rPr lang="en-US" sz="1400" i="1" dirty="0"/>
              <a:t>V</a:t>
            </a:r>
            <a:r>
              <a:rPr lang="el-GR" sz="1400" dirty="0"/>
              <a:t>, πριν το 1922, γύψος, </a:t>
            </a:r>
            <a:r>
              <a:rPr lang="en-US" sz="1400" dirty="0"/>
              <a:t>57 x36 x37</a:t>
            </a:r>
            <a:r>
              <a:rPr lang="el-GR" sz="1400" dirty="0"/>
              <a:t> εκ., Μόνιμη Έκθεση Ιδρύματος Τηνιακού Πολιτισμού. Φωτογραφία από Κατάλογο Έκθεσης </a:t>
            </a:r>
            <a:r>
              <a:rPr lang="el-GR" sz="1400" i="1" dirty="0"/>
              <a:t>«Δούναι και Λαβείν»</a:t>
            </a:r>
            <a:endParaRPr lang="el-GR" sz="1400" dirty="0"/>
          </a:p>
        </p:txBody>
      </p:sp>
      <p:pic>
        <p:nvPicPr>
          <p:cNvPr id="14" name="Picture 13" descr="Μούσα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32656"/>
            <a:ext cx="280097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Τόμπρος Μιχάλης, Το ξωτικό, 195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04664"/>
            <a:ext cx="2772275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83568" y="4797152"/>
            <a:ext cx="273630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/>
              <a:t>14.</a:t>
            </a:r>
            <a:r>
              <a:rPr lang="en-US" sz="1400" dirty="0"/>
              <a:t> </a:t>
            </a:r>
            <a:r>
              <a:rPr lang="el-GR" sz="1400" dirty="0"/>
              <a:t>Μιχάλη </a:t>
            </a:r>
            <a:r>
              <a:rPr lang="el-GR" sz="1400" dirty="0" err="1"/>
              <a:t>Τόμπρου</a:t>
            </a:r>
            <a:r>
              <a:rPr lang="en-US" sz="1400" dirty="0"/>
              <a:t>,</a:t>
            </a:r>
            <a:r>
              <a:rPr lang="el-GR" sz="1400" dirty="0"/>
              <a:t> </a:t>
            </a:r>
            <a:r>
              <a:rPr lang="el-GR" sz="1400" i="1" dirty="0"/>
              <a:t>Το ξωτικό</a:t>
            </a:r>
            <a:r>
              <a:rPr lang="el-GR" sz="1400" dirty="0"/>
              <a:t>,</a:t>
            </a:r>
            <a:r>
              <a:rPr lang="en-US" sz="1400" dirty="0"/>
              <a:t> </a:t>
            </a:r>
            <a:r>
              <a:rPr lang="el-GR" sz="1400" dirty="0"/>
              <a:t>1955,</a:t>
            </a:r>
            <a:r>
              <a:rPr lang="en-US" sz="1400" dirty="0"/>
              <a:t> </a:t>
            </a:r>
            <a:r>
              <a:rPr lang="el-GR" sz="1400" dirty="0"/>
              <a:t>μπρούντζος, </a:t>
            </a:r>
          </a:p>
          <a:p>
            <a:pPr algn="ctr"/>
            <a:r>
              <a:rPr lang="el-GR" sz="1400" dirty="0"/>
              <a:t>116 x 65 x 27 εκ., </a:t>
            </a:r>
            <a:br>
              <a:rPr lang="el-GR" sz="1400" dirty="0"/>
            </a:br>
            <a:r>
              <a:rPr lang="el-GR" sz="1400" dirty="0"/>
              <a:t> Άνδρος, Μουσείο Σύγχρονης Τέχνης Β. και Ε. Γουλανδρή </a:t>
            </a:r>
            <a:r>
              <a:rPr lang="el-GR" sz="1200" dirty="0"/>
              <a:t>https://www.nationalgallery.gr/el/gluptikh-monimi-ekthesi/sculpture/anthropokentrismos-pros-tin-aplopoiisi-kai-tin-aphairesi/to-xotiko.html</a:t>
            </a:r>
          </a:p>
          <a:p>
            <a:endParaRPr lang="el-GR" dirty="0"/>
          </a:p>
        </p:txBody>
      </p:sp>
      <p:pic>
        <p:nvPicPr>
          <p:cNvPr id="7" name="Picture 6" descr="Σάτυρος και Έρωτας VI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32040" y="1772816"/>
            <a:ext cx="2736304" cy="46085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32040" y="332656"/>
            <a:ext cx="28083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400" dirty="0"/>
              <a:t>14. </a:t>
            </a:r>
            <a:r>
              <a:rPr lang="el-GR" sz="1400" dirty="0" err="1"/>
              <a:t>Γιανούλη</a:t>
            </a:r>
            <a:r>
              <a:rPr lang="el-GR" sz="1400" dirty="0"/>
              <a:t> Χαλεπά, </a:t>
            </a:r>
            <a:r>
              <a:rPr lang="el-GR" sz="1400" i="1" dirty="0"/>
              <a:t>Σάτυρος και Έρωτας </a:t>
            </a:r>
            <a:r>
              <a:rPr lang="en-US" sz="1400" i="1" dirty="0"/>
              <a:t>VI</a:t>
            </a:r>
            <a:r>
              <a:rPr lang="el-GR" sz="1400" dirty="0"/>
              <a:t>, πριν το 1922, γύψος, </a:t>
            </a:r>
          </a:p>
          <a:p>
            <a:pPr algn="ctr"/>
            <a:r>
              <a:rPr lang="el-GR" sz="1400" dirty="0"/>
              <a:t>39</a:t>
            </a:r>
            <a:r>
              <a:rPr lang="en-US" sz="1400" dirty="0"/>
              <a:t> x</a:t>
            </a:r>
            <a:r>
              <a:rPr lang="el-GR" sz="1400" dirty="0"/>
              <a:t> </a:t>
            </a:r>
            <a:r>
              <a:rPr lang="en-US" sz="1400" dirty="0"/>
              <a:t>28 x</a:t>
            </a:r>
            <a:r>
              <a:rPr lang="el-GR" sz="1400" dirty="0"/>
              <a:t> </a:t>
            </a:r>
            <a:r>
              <a:rPr lang="en-US" sz="1400" dirty="0"/>
              <a:t>29</a:t>
            </a:r>
            <a:r>
              <a:rPr lang="el-GR" sz="1400" dirty="0"/>
              <a:t> εκ., Τήνος, </a:t>
            </a:r>
          </a:p>
          <a:p>
            <a:pPr algn="ctr"/>
            <a:r>
              <a:rPr lang="el-GR" sz="1400" dirty="0"/>
              <a:t> Ίδρυμα Τηνιακού Πολιτισμού. Φωτογραφία από Κατάλογο Έκθεσης </a:t>
            </a:r>
            <a:r>
              <a:rPr lang="el-GR" sz="1400" i="1" dirty="0"/>
              <a:t>«Δούναι και Λαβείν»</a:t>
            </a:r>
            <a:endParaRPr lang="el-G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'Homme au doigt Alberto Giacomett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52736"/>
            <a:ext cx="3024336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995936" y="1412776"/>
            <a:ext cx="30963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14. </a:t>
            </a:r>
            <a:r>
              <a:rPr lang="en-US" dirty="0"/>
              <a:t>Alberto Giacometti</a:t>
            </a:r>
            <a:r>
              <a:rPr lang="el-GR" dirty="0"/>
              <a:t>, </a:t>
            </a:r>
          </a:p>
          <a:p>
            <a:pPr algn="ctr"/>
            <a:r>
              <a:rPr lang="el-GR" i="1" dirty="0"/>
              <a:t>Ο άνθρωπος με το δάχτυλο</a:t>
            </a:r>
            <a:r>
              <a:rPr lang="el-GR" dirty="0"/>
              <a:t>. </a:t>
            </a:r>
            <a:r>
              <a:rPr lang="en-US" dirty="0"/>
              <a:t>1947,</a:t>
            </a:r>
            <a:r>
              <a:rPr lang="el-GR" dirty="0"/>
              <a:t> χαλκός, </a:t>
            </a:r>
            <a:br>
              <a:rPr lang="el-GR" dirty="0"/>
            </a:br>
            <a:r>
              <a:rPr lang="el-GR" dirty="0"/>
              <a:t>180 εκ., Μουσείο Μοντέρνας Τέχνης Νέας Υόρκης, </a:t>
            </a:r>
            <a:r>
              <a:rPr lang="en-US" dirty="0"/>
              <a:t>Tate Gallery </a:t>
            </a:r>
            <a:r>
              <a:rPr lang="el-GR" dirty="0"/>
              <a:t>Λονδίνο, Κέντρο Τεχνών </a:t>
            </a:r>
            <a:r>
              <a:rPr lang="en-US" dirty="0"/>
              <a:t>Des Moines, </a:t>
            </a:r>
            <a:r>
              <a:rPr lang="el-GR" dirty="0"/>
              <a:t>Αϊόβα.</a:t>
            </a:r>
          </a:p>
          <a:p>
            <a:pPr algn="ctr"/>
            <a:r>
              <a:rPr lang="en-US" sz="1200" u="sng" dirty="0">
                <a:hlinkClick r:id="rId3"/>
              </a:rPr>
              <a:t>https://en.wikipedia.org/wiki/L%27Homme_au_doigt</a:t>
            </a:r>
            <a:endParaRPr lang="el-GR" sz="1200" dirty="0"/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Μήδεια ΙΙ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332656"/>
            <a:ext cx="2813518" cy="470534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987824" y="5085184"/>
            <a:ext cx="2736304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/>
              <a:t>16. </a:t>
            </a:r>
            <a:r>
              <a:rPr lang="el-GR" sz="1400" dirty="0" err="1"/>
              <a:t>Γιανούλη</a:t>
            </a:r>
            <a:r>
              <a:rPr lang="el-GR" sz="1400" dirty="0"/>
              <a:t> Χαλεπά, </a:t>
            </a:r>
            <a:r>
              <a:rPr lang="el-GR" sz="1400" i="1" dirty="0"/>
              <a:t>Μήδεια ΙΙΙ</a:t>
            </a:r>
            <a:r>
              <a:rPr lang="el-GR" sz="1400" dirty="0"/>
              <a:t>, 1933, γύψος, 72</a:t>
            </a:r>
            <a:r>
              <a:rPr lang="en-US" sz="1400" dirty="0"/>
              <a:t> x</a:t>
            </a:r>
            <a:r>
              <a:rPr lang="el-GR" sz="1400" dirty="0"/>
              <a:t> </a:t>
            </a:r>
            <a:r>
              <a:rPr lang="en-US" sz="1400" dirty="0"/>
              <a:t>24 x</a:t>
            </a:r>
            <a:r>
              <a:rPr lang="el-GR" sz="1400" dirty="0"/>
              <a:t> </a:t>
            </a:r>
            <a:r>
              <a:rPr lang="en-US" sz="1400" dirty="0"/>
              <a:t>43</a:t>
            </a:r>
            <a:r>
              <a:rPr lang="el-GR" sz="1400" dirty="0"/>
              <a:t> εκ., Εθνική Πινακοθήκη - Μουσείο Αλεξάνδρου Σούτσου, Αθήνα </a:t>
            </a:r>
            <a:r>
              <a:rPr lang="en-US" sz="1100" dirty="0"/>
              <a:t>https://www.nationalgallery.gr/el/gluptikh-monimi-ekthesi/sculpture/giannoulis-halepas/mideia-iii-76266.html</a:t>
            </a:r>
            <a:endParaRPr lang="el-GR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Αναπαυομένη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5868144" cy="291646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084168" y="410133"/>
            <a:ext cx="237626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/>
              <a:t>16. </a:t>
            </a:r>
            <a:r>
              <a:rPr lang="el-GR" sz="1400" dirty="0" err="1"/>
              <a:t>Γιανούλη</a:t>
            </a:r>
            <a:r>
              <a:rPr lang="el-GR" sz="1400" dirty="0"/>
              <a:t> Χαλεπά, </a:t>
            </a:r>
            <a:r>
              <a:rPr lang="el-GR" sz="1400" i="1" dirty="0"/>
              <a:t>Μεγάλη Αναπαυομένη, </a:t>
            </a:r>
            <a:r>
              <a:rPr lang="el-GR" sz="1400" dirty="0"/>
              <a:t>1931, Γύψος, 50 x 162 x 63 εκ., Εθνική Πινακοθήκη-Μουσείο Αλεξάνδρου Σούτσου, Αθήνα </a:t>
            </a:r>
            <a:r>
              <a:rPr lang="en-US" sz="1200" dirty="0"/>
              <a:t>https://www.nationalgallery.gr/el/sulloges/collection/sulloges/anapauomeni-1466-a.html</a:t>
            </a:r>
            <a:endParaRPr lang="el-GR" sz="1200" dirty="0"/>
          </a:p>
        </p:txBody>
      </p:sp>
      <p:pic>
        <p:nvPicPr>
          <p:cNvPr id="38914" name="Picture 2" descr="Μικρή αναπαυομένη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429000"/>
            <a:ext cx="4968552" cy="301886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971600" y="3501008"/>
            <a:ext cx="28083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16. </a:t>
            </a:r>
            <a:r>
              <a:rPr lang="el-GR" dirty="0" err="1"/>
              <a:t>Γιανούλη</a:t>
            </a:r>
            <a:r>
              <a:rPr lang="el-GR" dirty="0"/>
              <a:t> Χαλεπά, </a:t>
            </a:r>
            <a:r>
              <a:rPr lang="el-GR" i="1" dirty="0"/>
              <a:t>Μικρή Αναπαυομένη</a:t>
            </a:r>
            <a:r>
              <a:rPr lang="el-GR" dirty="0"/>
              <a:t>, 1935, γύψος,26 </a:t>
            </a:r>
            <a:r>
              <a:rPr lang="fr-FR" dirty="0"/>
              <a:t>x</a:t>
            </a:r>
            <a:r>
              <a:rPr lang="el-GR" dirty="0"/>
              <a:t> 42</a:t>
            </a:r>
            <a:r>
              <a:rPr lang="fr-FR" dirty="0"/>
              <a:t> </a:t>
            </a:r>
            <a:r>
              <a:rPr lang="el-GR" dirty="0"/>
              <a:t> </a:t>
            </a:r>
            <a:r>
              <a:rPr lang="fr-FR" dirty="0"/>
              <a:t>x</a:t>
            </a:r>
            <a:r>
              <a:rPr lang="el-GR" dirty="0"/>
              <a:t>22 εκ., Εθνική Πινακοθήκη-Μουσείο Αλεξάνδρου Σούτσου, Αθήνα </a:t>
            </a:r>
          </a:p>
          <a:p>
            <a:pPr algn="ctr"/>
            <a:r>
              <a:rPr lang="fr-FR" dirty="0"/>
              <a:t> </a:t>
            </a:r>
            <a:r>
              <a:rPr lang="en-US" sz="1400" dirty="0"/>
              <a:t>https://www.nationalgallery.gr/el/gluptikh-monimi-ekthesi/sculpture/giannoulis-halepas/mikri-anapauomeni.html</a:t>
            </a:r>
            <a:endParaRPr lang="el-G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Κόρη με Τριαντάφυλλο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5868144" cy="2913347"/>
          </a:xfrm>
          <a:prstGeom prst="rect">
            <a:avLst/>
          </a:prstGeom>
        </p:spPr>
      </p:pic>
      <p:pic>
        <p:nvPicPr>
          <p:cNvPr id="5" name="Picture 4" descr="Κόρη με Τριαντάφυλλο 1 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192" y="3068960"/>
            <a:ext cx="2586616" cy="35283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3212976"/>
            <a:ext cx="5904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16. </a:t>
            </a:r>
            <a:r>
              <a:rPr lang="el-GR" dirty="0" err="1"/>
              <a:t>Γιανούλη</a:t>
            </a:r>
            <a:r>
              <a:rPr lang="el-GR" dirty="0"/>
              <a:t> Χαλεπά, </a:t>
            </a:r>
            <a:r>
              <a:rPr lang="el-GR" i="1" dirty="0"/>
              <a:t>Κόρη με Τριαντάφυλλο</a:t>
            </a:r>
            <a:r>
              <a:rPr lang="el-GR" dirty="0"/>
              <a:t>, 1937, γύψος, 45</a:t>
            </a:r>
            <a:r>
              <a:rPr lang="en-US" dirty="0"/>
              <a:t> x 148 x</a:t>
            </a:r>
            <a:r>
              <a:rPr lang="el-GR" dirty="0"/>
              <a:t> </a:t>
            </a:r>
            <a:r>
              <a:rPr lang="en-US" dirty="0"/>
              <a:t>45</a:t>
            </a:r>
            <a:r>
              <a:rPr lang="el-GR" dirty="0"/>
              <a:t> εκ., Ιδιωτική Συλλογή. Φωτογραφία από Κατάλογο Έκθεσης </a:t>
            </a:r>
            <a:r>
              <a:rPr lang="el-GR" i="1" dirty="0"/>
              <a:t>«Δούναι και Λαβείν»</a:t>
            </a:r>
            <a:r>
              <a:rPr lang="el-GR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Γοργόνα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332656"/>
            <a:ext cx="3258091" cy="51571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5589240"/>
            <a:ext cx="3312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/>
              <a:t>.16. </a:t>
            </a:r>
            <a:r>
              <a:rPr lang="el-GR" sz="1400" dirty="0" err="1"/>
              <a:t>Γιανούλη</a:t>
            </a:r>
            <a:r>
              <a:rPr lang="el-GR" sz="1400" dirty="0"/>
              <a:t> Χαλεπά, </a:t>
            </a:r>
            <a:r>
              <a:rPr lang="el-GR" sz="1400" i="1" dirty="0"/>
              <a:t>Σάτυρος και Έρωτας </a:t>
            </a:r>
            <a:r>
              <a:rPr lang="en-US" sz="1400" i="1" dirty="0"/>
              <a:t>XII</a:t>
            </a:r>
            <a:r>
              <a:rPr lang="el-GR" sz="1400" dirty="0"/>
              <a:t>, 1936, γύψος, 59</a:t>
            </a:r>
            <a:r>
              <a:rPr lang="en-US" sz="1400" dirty="0"/>
              <a:t> x 29 x25</a:t>
            </a:r>
            <a:r>
              <a:rPr lang="el-GR" sz="1400" dirty="0"/>
              <a:t> εκ., Ίδρυμα Ωνάση, Αθήνα. Φωτογραφία από Κατάλογο Έκθεσης </a:t>
            </a:r>
            <a:r>
              <a:rPr lang="el-GR" sz="1400" i="1" dirty="0"/>
              <a:t>«Δούναι και Λαβείν»</a:t>
            </a:r>
            <a:r>
              <a:rPr lang="el-GR" sz="14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20072" y="5473005"/>
            <a:ext cx="32403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/>
              <a:t>16. </a:t>
            </a:r>
            <a:r>
              <a:rPr lang="el-GR" sz="1400" dirty="0" err="1"/>
              <a:t>Γιανούλη</a:t>
            </a:r>
            <a:r>
              <a:rPr lang="el-GR" sz="1400" dirty="0"/>
              <a:t> </a:t>
            </a:r>
            <a:r>
              <a:rPr lang="el-GR" sz="1400" dirty="0" err="1"/>
              <a:t>Χαλεπά,</a:t>
            </a:r>
            <a:r>
              <a:rPr lang="el-GR" sz="1400" i="1" dirty="0" err="1"/>
              <a:t>Γοργόνα</a:t>
            </a:r>
            <a:r>
              <a:rPr lang="el-GR" sz="1400" i="1" dirty="0"/>
              <a:t> και Μέγας Αλέξανδρος</a:t>
            </a:r>
            <a:r>
              <a:rPr lang="el-GR" sz="1400" dirty="0"/>
              <a:t>, 1933, γύψος, </a:t>
            </a:r>
          </a:p>
          <a:p>
            <a:pPr algn="ctr"/>
            <a:r>
              <a:rPr lang="el-GR" sz="1400" dirty="0"/>
              <a:t>61 </a:t>
            </a:r>
            <a:r>
              <a:rPr lang="en-US" sz="1400" dirty="0"/>
              <a:t>x</a:t>
            </a:r>
            <a:r>
              <a:rPr lang="el-GR" sz="1400" dirty="0"/>
              <a:t> </a:t>
            </a:r>
            <a:r>
              <a:rPr lang="en-US" sz="1400" dirty="0"/>
              <a:t>38</a:t>
            </a:r>
            <a:r>
              <a:rPr lang="el-GR" sz="1400" dirty="0"/>
              <a:t> </a:t>
            </a:r>
            <a:r>
              <a:rPr lang="en-US" sz="1400" dirty="0"/>
              <a:t>x</a:t>
            </a:r>
            <a:r>
              <a:rPr lang="el-GR" sz="1400" dirty="0"/>
              <a:t> </a:t>
            </a:r>
            <a:r>
              <a:rPr lang="en-US" sz="1400" dirty="0"/>
              <a:t>40</a:t>
            </a:r>
            <a:r>
              <a:rPr lang="el-GR" sz="1400" dirty="0"/>
              <a:t> εκ., Εθνική Πινακοθήκη-Μουσείο Αλεξάνδρου Σούτσου, Αθήνα. Φωτογραφία από Κατάλογο Έκθεσης </a:t>
            </a:r>
            <a:r>
              <a:rPr lang="el-GR" sz="1400" i="1" dirty="0"/>
              <a:t>«Δούναι και Λαβείν»</a:t>
            </a:r>
            <a:r>
              <a:rPr lang="el-GR" sz="1400" dirty="0"/>
              <a:t> </a:t>
            </a:r>
            <a:endParaRPr lang="el-GR" sz="1400" i="1" dirty="0"/>
          </a:p>
        </p:txBody>
      </p:sp>
      <p:pic>
        <p:nvPicPr>
          <p:cNvPr id="8" name="Picture 7" descr="Σάτυρος και Έρωτας 19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76672"/>
            <a:ext cx="3327813" cy="5085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72000" y="1484784"/>
            <a:ext cx="410445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2. </a:t>
            </a:r>
            <a:r>
              <a:rPr lang="en-US" dirty="0"/>
              <a:t>Albert </a:t>
            </a:r>
            <a:r>
              <a:rPr lang="en-US" dirty="0" err="1"/>
              <a:t>Bertel</a:t>
            </a:r>
            <a:r>
              <a:rPr lang="en-US" dirty="0"/>
              <a:t> Thorvaldsen, </a:t>
            </a:r>
            <a:r>
              <a:rPr lang="el-GR" dirty="0"/>
              <a:t>Αφροδίτη </a:t>
            </a:r>
          </a:p>
          <a:p>
            <a:pPr algn="ctr"/>
            <a:r>
              <a:rPr lang="el-GR" dirty="0"/>
              <a:t>με μήλο</a:t>
            </a:r>
            <a:r>
              <a:rPr lang="en-US" dirty="0"/>
              <a:t>, 1820</a:t>
            </a:r>
            <a:r>
              <a:rPr lang="el-GR" dirty="0"/>
              <a:t>, μάρμαρο,</a:t>
            </a:r>
            <a:r>
              <a:rPr lang="en-US" dirty="0"/>
              <a:t> </a:t>
            </a:r>
            <a:r>
              <a:rPr lang="el-GR" dirty="0"/>
              <a:t> Μουσείο </a:t>
            </a:r>
            <a:r>
              <a:rPr lang="en-US" dirty="0"/>
              <a:t>Thorvaldsen</a:t>
            </a:r>
            <a:r>
              <a:rPr lang="el-GR" dirty="0"/>
              <a:t> Κοπεγχάγη</a:t>
            </a:r>
          </a:p>
          <a:p>
            <a:pPr algn="ctr"/>
            <a:r>
              <a:rPr lang="fr-FR" sz="1400" dirty="0"/>
              <a:t>https://kataloget.thorvaldsensmuseum.dk/en/A853</a:t>
            </a:r>
            <a:endParaRPr lang="el-GR" sz="1400" dirty="0"/>
          </a:p>
        </p:txBody>
      </p:sp>
      <p:pic>
        <p:nvPicPr>
          <p:cNvPr id="26626" name="Picture 2" descr="https://kataloget.thorvaldsensmuseum.dk/storage/representations/proxy/eyJfcmFpbHMiOnsibWVzc2FnZSI6IkJBaHBBclp2IiwiZXhwIjpudWxsLCJwdXIiOiJibG9iX2lkIn19--d48e7d7b1f90bd108a0d16e9904d4a323efb97da/eyJfcmFpbHMiOnsibWVzc2FnZSI6IkJBaDdCem9MWm05eWJXRjBTU0lJYW5CbkJqb0dSVlE2RkhKbGMybDZaVjkwYjE5c2FXMXBkRnNIYVFJSUIya0NDQWM9IiwiZXhwIjpudWxsLCJwdXIiOiJ2YXJpYXRpb24ifX0=--e2ee5d7d07207a1b78d60b360c0eb858a53b04ff/A8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3888432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Κόρη με Τριαντάφυλλο 1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88640"/>
            <a:ext cx="2123072" cy="2808312"/>
          </a:xfrm>
          <a:prstGeom prst="rect">
            <a:avLst/>
          </a:prstGeom>
        </p:spPr>
      </p:pic>
      <p:pic>
        <p:nvPicPr>
          <p:cNvPr id="5" name="Picture 4" descr="Γοργόνα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3" y="3789040"/>
            <a:ext cx="1774170" cy="2808312"/>
          </a:xfrm>
          <a:prstGeom prst="rect">
            <a:avLst/>
          </a:prstGeom>
        </p:spPr>
      </p:pic>
      <p:pic>
        <p:nvPicPr>
          <p:cNvPr id="6" name="Picture 5" descr="Ακρόπωρα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980728"/>
            <a:ext cx="3943371" cy="29523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32040" y="4005064"/>
            <a:ext cx="396044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/>
              <a:t>17. Ξυλόγλυπτα ακρόπρωρα, Μουσείο Σπετσών και Καμίνια Ύδρας.</a:t>
            </a:r>
          </a:p>
          <a:p>
            <a:pPr algn="ctr"/>
            <a:r>
              <a:rPr lang="el-GR" sz="1600" dirty="0"/>
              <a:t>Φωτογραφία από βιβλίο Η </a:t>
            </a:r>
            <a:r>
              <a:rPr lang="el-GR" sz="1600" i="1" dirty="0"/>
              <a:t>Νεοελληνική Γλυπτική, </a:t>
            </a:r>
            <a:r>
              <a:rPr lang="el-GR" sz="1600" dirty="0"/>
              <a:t>Στέλιου </a:t>
            </a:r>
            <a:r>
              <a:rPr lang="el-GR" sz="1600" dirty="0" err="1"/>
              <a:t>Λυδάκη</a:t>
            </a:r>
            <a:endParaRPr lang="el-GR" sz="1600" dirty="0"/>
          </a:p>
          <a:p>
            <a:r>
              <a:rPr lang="el-GR" dirty="0"/>
              <a:t>  </a:t>
            </a:r>
          </a:p>
        </p:txBody>
      </p:sp>
      <p:sp>
        <p:nvSpPr>
          <p:cNvPr id="9" name="Rectangle 8"/>
          <p:cNvSpPr/>
          <p:nvPr/>
        </p:nvSpPr>
        <p:spPr>
          <a:xfrm>
            <a:off x="2555776" y="5733256"/>
            <a:ext cx="4176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/>
              <a:t>17. </a:t>
            </a:r>
            <a:r>
              <a:rPr lang="el-GR" sz="1200" dirty="0" err="1"/>
              <a:t>Γιανούλη</a:t>
            </a:r>
            <a:r>
              <a:rPr lang="el-GR" sz="1200" dirty="0"/>
              <a:t> </a:t>
            </a:r>
            <a:r>
              <a:rPr lang="el-GR" sz="1200" dirty="0" err="1"/>
              <a:t>Χαλεπά,</a:t>
            </a:r>
            <a:r>
              <a:rPr lang="el-GR" sz="1200" i="1" dirty="0" err="1"/>
              <a:t>Γοργόνα</a:t>
            </a:r>
            <a:r>
              <a:rPr lang="el-GR" sz="1200" i="1" dirty="0"/>
              <a:t> και Μέγα Αλέξανδρος</a:t>
            </a:r>
            <a:r>
              <a:rPr lang="el-GR" sz="1200" dirty="0"/>
              <a:t>, 1933, γύψος, 61 </a:t>
            </a:r>
            <a:r>
              <a:rPr lang="en-US" sz="1200" dirty="0"/>
              <a:t>x</a:t>
            </a:r>
            <a:r>
              <a:rPr lang="el-GR" sz="1200" dirty="0"/>
              <a:t> </a:t>
            </a:r>
            <a:r>
              <a:rPr lang="en-US" sz="1200" dirty="0"/>
              <a:t>38</a:t>
            </a:r>
            <a:r>
              <a:rPr lang="el-GR" sz="1200" dirty="0"/>
              <a:t> </a:t>
            </a:r>
            <a:r>
              <a:rPr lang="en-US" sz="1200" dirty="0"/>
              <a:t>x</a:t>
            </a:r>
            <a:r>
              <a:rPr lang="el-GR" sz="1200" dirty="0"/>
              <a:t> </a:t>
            </a:r>
            <a:r>
              <a:rPr lang="en-US" sz="1200" dirty="0"/>
              <a:t>40</a:t>
            </a:r>
            <a:r>
              <a:rPr lang="el-GR" sz="1200" dirty="0"/>
              <a:t> εκ., Εθνική Πινακοθήκη-Μουσείο Αλεξάνδρου Σούτσου, Αθήνα. Φωτογραφία από Κατάλογο Έκθεσης </a:t>
            </a:r>
            <a:r>
              <a:rPr lang="el-GR" sz="1200" i="1" dirty="0"/>
              <a:t>«Δούναι και Λαβείν»</a:t>
            </a:r>
            <a:r>
              <a:rPr lang="el-GR" sz="1200" dirty="0"/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27784" y="260648"/>
            <a:ext cx="2304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/>
              <a:t>.17. </a:t>
            </a:r>
            <a:r>
              <a:rPr lang="el-GR" sz="1200" dirty="0" err="1"/>
              <a:t>Γιανούλς</a:t>
            </a:r>
            <a:r>
              <a:rPr lang="el-GR" sz="1200" dirty="0"/>
              <a:t> </a:t>
            </a:r>
            <a:r>
              <a:rPr lang="el-GR" sz="1200" dirty="0" err="1"/>
              <a:t>Χαλεπς</a:t>
            </a:r>
            <a:r>
              <a:rPr lang="el-GR" sz="1200" dirty="0"/>
              <a:t>, </a:t>
            </a:r>
            <a:r>
              <a:rPr lang="el-GR" sz="1200" i="1" dirty="0"/>
              <a:t>Κόρη </a:t>
            </a:r>
          </a:p>
          <a:p>
            <a:pPr algn="ctr"/>
            <a:r>
              <a:rPr lang="el-GR" sz="1200" i="1" dirty="0"/>
              <a:t>με Τριαντάφυλλο</a:t>
            </a:r>
            <a:r>
              <a:rPr lang="el-GR" sz="1200" dirty="0"/>
              <a:t>, 1937, γύψος, 45</a:t>
            </a:r>
            <a:r>
              <a:rPr lang="en-US" sz="1200" dirty="0"/>
              <a:t> x 148 x</a:t>
            </a:r>
            <a:r>
              <a:rPr lang="el-GR" sz="1200" dirty="0"/>
              <a:t> </a:t>
            </a:r>
            <a:r>
              <a:rPr lang="en-US" sz="1200" dirty="0"/>
              <a:t>45</a:t>
            </a:r>
            <a:r>
              <a:rPr lang="el-GR" sz="1200" dirty="0"/>
              <a:t> εκ., Ιδιωτική Συλλογή. Φωτογραφία από Κατάλογο Έκθεσης </a:t>
            </a:r>
            <a:r>
              <a:rPr lang="el-GR" sz="1200" i="1" dirty="0"/>
              <a:t>«Δούναι και Λαβείν»</a:t>
            </a:r>
            <a:r>
              <a:rPr lang="el-GR" sz="12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Οιδίπους και Αντιγόνη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332656"/>
            <a:ext cx="3889752" cy="60486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3608" y="1556792"/>
            <a:ext cx="34563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Εικ.16 </a:t>
            </a:r>
            <a:r>
              <a:rPr lang="el-GR" dirty="0" err="1"/>
              <a:t>Γιανούλης</a:t>
            </a:r>
            <a:r>
              <a:rPr lang="el-GR" dirty="0"/>
              <a:t> Χαλεπάς, </a:t>
            </a:r>
            <a:r>
              <a:rPr lang="el-GR" i="1" dirty="0"/>
              <a:t>Οιδίπους και Αντιγόνη</a:t>
            </a:r>
            <a:r>
              <a:rPr lang="el-GR" dirty="0"/>
              <a:t>, 1930, γύψος, 77</a:t>
            </a:r>
            <a:r>
              <a:rPr lang="en-US" dirty="0"/>
              <a:t>x</a:t>
            </a:r>
            <a:r>
              <a:rPr lang="el-GR" dirty="0"/>
              <a:t> </a:t>
            </a:r>
            <a:r>
              <a:rPr lang="en-US" dirty="0"/>
              <a:t>35x</a:t>
            </a:r>
            <a:r>
              <a:rPr lang="el-GR" dirty="0"/>
              <a:t> </a:t>
            </a:r>
            <a:r>
              <a:rPr lang="en-US" dirty="0"/>
              <a:t>45</a:t>
            </a:r>
            <a:r>
              <a:rPr lang="el-GR" dirty="0"/>
              <a:t> εκ., Ίδρυμα Ωνάση, Αθήνα. Φωτογραφία από Κατάλογο Έκθεσης </a:t>
            </a:r>
            <a:r>
              <a:rPr lang="el-GR" i="1" dirty="0"/>
              <a:t>«Δούναι και Λαβείν»</a:t>
            </a:r>
            <a:r>
              <a:rPr lang="el-GR" dirty="0"/>
              <a:t> </a:t>
            </a:r>
            <a:endParaRPr lang="el-GR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le:Jacques-Louis David - Oath of the Horatii - Google Art Projec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548680"/>
            <a:ext cx="540060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691680" y="4869160"/>
            <a:ext cx="5400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2. </a:t>
            </a:r>
            <a:r>
              <a:rPr lang="en-US" dirty="0"/>
              <a:t>Jacques-Louis David, </a:t>
            </a:r>
            <a:r>
              <a:rPr lang="el-GR" i="1" dirty="0"/>
              <a:t>Ο όρκος των </a:t>
            </a:r>
            <a:r>
              <a:rPr lang="el-GR" i="1" dirty="0" err="1"/>
              <a:t>Ορατίων</a:t>
            </a:r>
            <a:r>
              <a:rPr lang="el-GR" dirty="0"/>
              <a:t>, 1786, ελαιογραφία, </a:t>
            </a:r>
            <a:r>
              <a:rPr lang="fr-FR" dirty="0"/>
              <a:t>130</a:t>
            </a:r>
            <a:r>
              <a:rPr lang="el-GR" dirty="0"/>
              <a:t>,</a:t>
            </a:r>
            <a:r>
              <a:rPr lang="fr-FR" dirty="0"/>
              <a:t>2 x 166</a:t>
            </a:r>
            <a:r>
              <a:rPr lang="el-GR" dirty="0"/>
              <a:t>,</a:t>
            </a:r>
            <a:r>
              <a:rPr lang="fr-FR" dirty="0"/>
              <a:t>2</a:t>
            </a:r>
            <a:r>
              <a:rPr lang="el-GR" dirty="0"/>
              <a:t> εκ.,  </a:t>
            </a:r>
          </a:p>
          <a:p>
            <a:pPr algn="ctr"/>
            <a:r>
              <a:rPr lang="el-GR" dirty="0"/>
              <a:t>Μουσείο  Τέχνης του Τολέδο.</a:t>
            </a:r>
          </a:p>
          <a:p>
            <a:pPr algn="ctr"/>
            <a:r>
              <a:rPr lang="el-GR" sz="1400" u="sng" dirty="0">
                <a:hlinkClick r:id="rId3"/>
              </a:rPr>
              <a:t>https://commons.wikimedia.org/wiki/File:Jacques-Louis_David_-_Oath_of_the_Horatii_-_Google_Art_Project.jpg</a:t>
            </a:r>
            <a:endParaRPr lang="el-GR" sz="1400" dirty="0"/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23928" y="3284984"/>
            <a:ext cx="475252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Auguste</a:t>
            </a:r>
            <a:r>
              <a:rPr lang="en-US" dirty="0" smtClean="0"/>
              <a:t> Rodin, </a:t>
            </a:r>
            <a:r>
              <a:rPr lang="el-GR" i="1" dirty="0" smtClean="0"/>
              <a:t>Κορμός της </a:t>
            </a:r>
            <a:r>
              <a:rPr lang="el-GR" i="1" dirty="0" err="1" smtClean="0"/>
              <a:t>Αντέλ</a:t>
            </a:r>
            <a:r>
              <a:rPr lang="el-GR" dirty="0" smtClean="0"/>
              <a:t>, 188</a:t>
            </a:r>
            <a:r>
              <a:rPr lang="en-US" dirty="0" smtClean="0"/>
              <a:t>4,</a:t>
            </a:r>
            <a:r>
              <a:rPr lang="el-GR" dirty="0" smtClean="0"/>
              <a:t> πηλός</a:t>
            </a:r>
            <a:r>
              <a:rPr lang="en-US" dirty="0" smtClean="0"/>
              <a:t>, </a:t>
            </a:r>
            <a:r>
              <a:rPr lang="en-US" sz="1400" dirty="0" smtClean="0"/>
              <a:t>https://commons.wikimedia.org/wiki/File:Torso_of_Ad%C3%A8le.jpg</a:t>
            </a:r>
          </a:p>
        </p:txBody>
      </p:sp>
      <p:sp>
        <p:nvSpPr>
          <p:cNvPr id="9" name="Rectangle 8"/>
          <p:cNvSpPr/>
          <p:nvPr/>
        </p:nvSpPr>
        <p:spPr>
          <a:xfrm>
            <a:off x="3275856" y="980728"/>
            <a:ext cx="38576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Auguste</a:t>
            </a:r>
            <a:r>
              <a:rPr lang="en-US" dirty="0" smtClean="0"/>
              <a:t> Rodin, </a:t>
            </a:r>
            <a:r>
              <a:rPr lang="el-GR" i="1" dirty="0" smtClean="0"/>
              <a:t>Το Φιλί</a:t>
            </a:r>
            <a:r>
              <a:rPr lang="el-GR" dirty="0" smtClean="0"/>
              <a:t>, 1882, μάρμαρο, Μουσείο Ροντέν Παρίσι</a:t>
            </a:r>
            <a:endParaRPr lang="en-US" dirty="0" smtClean="0"/>
          </a:p>
          <a:p>
            <a:pPr algn="ctr"/>
            <a:r>
              <a:rPr lang="en-US" sz="1400" dirty="0" smtClean="0"/>
              <a:t>https://en.wikipedia.org/wiki/The_Kiss_(Rodin_sculpture)</a:t>
            </a:r>
          </a:p>
        </p:txBody>
      </p:sp>
      <p:pic>
        <p:nvPicPr>
          <p:cNvPr id="27650" name="Picture 2" descr="Rodin - Le Baiser 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2381250" cy="3672408"/>
          </a:xfrm>
          <a:prstGeom prst="rect">
            <a:avLst/>
          </a:prstGeom>
          <a:noFill/>
        </p:spPr>
      </p:pic>
      <p:pic>
        <p:nvPicPr>
          <p:cNvPr id="27654" name="Picture 6" descr="File:Torso of Adè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4149080"/>
            <a:ext cx="4808534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AutoShape 2" descr="Αποτέλεσμα εικόνας για Η Ελευθερία οδηγεί το Λα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4036" name="AutoShape 4" descr="Αποτέλεσμα εικόνας για Η Ελευθερία οδηγεί το Λα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44046" name="Picture 14" descr="Ο &quot;Οδοιπόρος&quot; του Κάσπαρ Ντάβιντ Φρίντριχ | Ιστορί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908720"/>
            <a:ext cx="2817981" cy="360927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4282" y="3500438"/>
            <a:ext cx="528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500438"/>
            <a:ext cx="514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9" name="TextBox 8"/>
          <p:cNvSpPr txBox="1"/>
          <p:nvPr/>
        </p:nvSpPr>
        <p:spPr>
          <a:xfrm>
            <a:off x="142844" y="3500438"/>
            <a:ext cx="514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10" name="TextBox 9"/>
          <p:cNvSpPr txBox="1"/>
          <p:nvPr/>
        </p:nvSpPr>
        <p:spPr>
          <a:xfrm>
            <a:off x="683568" y="2852936"/>
            <a:ext cx="2952328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Eugène</a:t>
            </a:r>
            <a:r>
              <a:rPr lang="en-US" sz="1400" dirty="0" smtClean="0"/>
              <a:t> Delacroix</a:t>
            </a:r>
            <a:r>
              <a:rPr lang="el-GR" sz="1400" dirty="0" smtClean="0"/>
              <a:t>, </a:t>
            </a:r>
            <a:r>
              <a:rPr lang="el-GR" sz="1400" i="1" dirty="0" smtClean="0"/>
              <a:t>Η Ελευθερία οδηγεί τον Λαό</a:t>
            </a:r>
            <a:r>
              <a:rPr lang="el-GR" sz="1400" dirty="0" smtClean="0"/>
              <a:t>,1830, ελαιογραφία, Μουσείο του Λούβρου Παρίσι </a:t>
            </a:r>
            <a:r>
              <a:rPr lang="en-US" sz="1050" dirty="0" smtClean="0"/>
              <a:t>https://el.wikipedia.org/wiki/%CE%97_%CE%95%CE%BB%CE%B5%CF%85%CE%B8%CE%B5%CF%81%CE%AF%CE%B1_%CE%BF%CE%B4%CE%B7%CE%B3%CE%B5%CE%AF_%CF%84%CE%BF_%CE%9B%CE%B1%CF%8C</a:t>
            </a:r>
            <a:endParaRPr lang="el-GR" sz="1050" dirty="0" smtClean="0"/>
          </a:p>
          <a:p>
            <a:endParaRPr lang="el-GR" i="1" dirty="0"/>
          </a:p>
        </p:txBody>
      </p:sp>
      <p:pic>
        <p:nvPicPr>
          <p:cNvPr id="26628" name="Picture 4" descr="Eugène Delacroix - La liberté guidant le peup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7" y="620688"/>
            <a:ext cx="2819680" cy="223224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076056" y="4509120"/>
            <a:ext cx="28083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Caspar David Friedrich,</a:t>
            </a:r>
            <a:r>
              <a:rPr lang="el-GR" sz="1400" dirty="0" smtClean="0"/>
              <a:t> </a:t>
            </a:r>
            <a:r>
              <a:rPr lang="el-GR" sz="1400" i="1" dirty="0" smtClean="0"/>
              <a:t>Οδοιπόρος  επάνω από τη θάλασσα της ομίχλης</a:t>
            </a:r>
            <a:r>
              <a:rPr lang="el-GR" sz="1400" dirty="0" smtClean="0"/>
              <a:t>, 1818, ελαιογραφία,  Αίθουσα Τέχνης Αμβούργου </a:t>
            </a:r>
            <a:r>
              <a:rPr lang="en-US" sz="1400" dirty="0" smtClean="0"/>
              <a:t> </a:t>
            </a:r>
            <a:r>
              <a:rPr lang="en-US" sz="1050" dirty="0" smtClean="0"/>
              <a:t>https://el.wikipedia.org/wiki/%CE%9F%CE%B4%CE%BF%CE%B9%CF%80%CF%8C%CF%81%CE%BF%CF%82_%CE%B5%CF%80%CE%AC%CE%BD%CF%89_%CE%B1%CF%80%CF%8C_%CF%84%CE%B7_%CE%B8%CE%AC%CE%BB%CE%B1%CF%83%CF%83%CE%B1_%CF%84%CE%B7%CF%82_%CE%BF%CE%BC%CE%AF%CF%87%CE%BB%CE%B7%CF%82</a:t>
            </a:r>
            <a:endParaRPr lang="el-GR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63688" y="5877273"/>
            <a:ext cx="56886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/>
              <a:t>3 </a:t>
            </a:r>
            <a:r>
              <a:rPr lang="el-GR" sz="1400" dirty="0" err="1"/>
              <a:t>Γιανούλη</a:t>
            </a:r>
            <a:r>
              <a:rPr lang="el-GR" sz="1400" dirty="0"/>
              <a:t> Χαλεπάς </a:t>
            </a:r>
            <a:r>
              <a:rPr lang="el-GR" sz="1400" i="1" dirty="0"/>
              <a:t>Φιλοστοργία</a:t>
            </a:r>
            <a:r>
              <a:rPr lang="el-GR" sz="1400" dirty="0"/>
              <a:t>, 1875, γύψος, Μουσείο </a:t>
            </a:r>
            <a:r>
              <a:rPr lang="el-GR" sz="1400" dirty="0" err="1"/>
              <a:t>Τηνίων</a:t>
            </a:r>
            <a:r>
              <a:rPr lang="el-GR" sz="1400" dirty="0"/>
              <a:t> Γλυπτών, Τήνος </a:t>
            </a:r>
          </a:p>
          <a:p>
            <a:pPr algn="ctr"/>
            <a:r>
              <a:rPr lang="el-GR" sz="1400" dirty="0"/>
              <a:t> </a:t>
            </a:r>
            <a:r>
              <a:rPr lang="fr-FR" sz="1400" dirty="0"/>
              <a:t>https://habilis-habili.blogspot.com/2016/05/blog-post_18.html</a:t>
            </a:r>
            <a:endParaRPr lang="el-GR" sz="1400" dirty="0"/>
          </a:p>
          <a:p>
            <a:endParaRPr lang="el-GR" i="1" dirty="0"/>
          </a:p>
        </p:txBody>
      </p:sp>
      <p:pic>
        <p:nvPicPr>
          <p:cNvPr id="6" name="Picture 5" descr="Φιλοστοργία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404664"/>
            <a:ext cx="5612235" cy="5427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s://cdn.britannica.com/54/121354-050-6C5347F2/Air-Mother-Earth-Water-wall-marble-relief-13-bc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475252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67544" y="3431414"/>
            <a:ext cx="475252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4. Ανάγλυφο από την </a:t>
            </a:r>
            <a:r>
              <a:rPr lang="en-US" dirty="0" err="1"/>
              <a:t>Ara</a:t>
            </a:r>
            <a:r>
              <a:rPr lang="en-US" dirty="0"/>
              <a:t> </a:t>
            </a:r>
            <a:r>
              <a:rPr lang="en-US" dirty="0" err="1"/>
              <a:t>Pacis</a:t>
            </a:r>
            <a:r>
              <a:rPr lang="el-GR" dirty="0"/>
              <a:t> </a:t>
            </a:r>
            <a:r>
              <a:rPr lang="en-US" dirty="0"/>
              <a:t> </a:t>
            </a:r>
            <a:r>
              <a:rPr lang="en-US" dirty="0" err="1"/>
              <a:t>Augustae</a:t>
            </a:r>
            <a:r>
              <a:rPr lang="el-GR" dirty="0"/>
              <a:t>, 9</a:t>
            </a:r>
            <a:r>
              <a:rPr lang="el-GR" baseline="30000" dirty="0"/>
              <a:t>ος</a:t>
            </a:r>
            <a:r>
              <a:rPr lang="el-GR" dirty="0"/>
              <a:t> </a:t>
            </a:r>
            <a:r>
              <a:rPr lang="el-GR" dirty="0" err="1"/>
              <a:t>αι.π.Χ</a:t>
            </a:r>
            <a:r>
              <a:rPr lang="el-GR" dirty="0"/>
              <a:t>, μάρμαρο, Ρώμη.</a:t>
            </a:r>
          </a:p>
          <a:p>
            <a:pPr algn="ctr"/>
            <a:r>
              <a:rPr lang="el-GR" sz="1400" u="sng" dirty="0">
                <a:hlinkClick r:id="rId3"/>
              </a:rPr>
              <a:t>https://www.britannica.com/place/Italy</a:t>
            </a:r>
            <a:endParaRPr lang="el-GR" sz="1400" dirty="0"/>
          </a:p>
          <a:p>
            <a:endParaRPr lang="el-GR" dirty="0"/>
          </a:p>
        </p:txBody>
      </p:sp>
      <p:pic>
        <p:nvPicPr>
          <p:cNvPr id="6" name="Picture 5" descr="Michelangelo: Madonna of the Stair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2924944"/>
            <a:ext cx="2448272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691680" y="4509120"/>
            <a:ext cx="410445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  <a:endParaRPr lang="el-GR" dirty="0"/>
          </a:p>
          <a:p>
            <a:pPr algn="ctr"/>
            <a:r>
              <a:rPr lang="el-GR" dirty="0"/>
              <a:t>5. </a:t>
            </a:r>
            <a:r>
              <a:rPr lang="en-US" dirty="0"/>
              <a:t>Michelangelo, </a:t>
            </a:r>
            <a:endParaRPr lang="el-GR" dirty="0"/>
          </a:p>
          <a:p>
            <a:pPr algn="ctr"/>
            <a:r>
              <a:rPr lang="el-GR" i="1" dirty="0"/>
              <a:t>Παναγία της Σκάλας</a:t>
            </a:r>
            <a:r>
              <a:rPr lang="el-GR" dirty="0"/>
              <a:t>, </a:t>
            </a:r>
            <a:r>
              <a:rPr lang="en-US" dirty="0"/>
              <a:t>1491,</a:t>
            </a:r>
            <a:r>
              <a:rPr lang="el-GR" dirty="0"/>
              <a:t> μάρμαρο ανάγλυφο,</a:t>
            </a:r>
            <a:r>
              <a:rPr lang="fr-FR" b="1" dirty="0"/>
              <a:t> </a:t>
            </a:r>
            <a:r>
              <a:rPr lang="fr-FR" dirty="0"/>
              <a:t>56</a:t>
            </a:r>
            <a:r>
              <a:rPr lang="el-GR" dirty="0"/>
              <a:t>,</a:t>
            </a:r>
            <a:r>
              <a:rPr lang="fr-FR" dirty="0"/>
              <a:t>7 × 40</a:t>
            </a:r>
            <a:r>
              <a:rPr lang="el-GR" dirty="0"/>
              <a:t>,</a:t>
            </a:r>
            <a:r>
              <a:rPr lang="fr-FR" dirty="0"/>
              <a:t>1 </a:t>
            </a:r>
            <a:r>
              <a:rPr lang="el-GR" dirty="0"/>
              <a:t>εκ. Σπίτι </a:t>
            </a:r>
            <a:r>
              <a:rPr lang="en-US" dirty="0"/>
              <a:t>Michelangelo,  </a:t>
            </a:r>
            <a:r>
              <a:rPr lang="el-GR" dirty="0"/>
              <a:t>Φλωρεντία.</a:t>
            </a:r>
          </a:p>
          <a:p>
            <a:pPr algn="ctr"/>
            <a:r>
              <a:rPr lang="el-GR" sz="1400" dirty="0"/>
              <a:t>https://commons.wikimedia.org/wiki/File:Michelangelo,_madonna_della_scala,_1491_ca,_01.JPG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 of Satyr, 1878 - Yannoulis Chalepa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204787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Σάτυρος που παίζει με τον Έρωτα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2348880"/>
            <a:ext cx="32004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483768" y="476673"/>
            <a:ext cx="432048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6. </a:t>
            </a:r>
            <a:r>
              <a:rPr lang="el-GR" dirty="0" err="1"/>
              <a:t>Γιανούλη</a:t>
            </a:r>
            <a:r>
              <a:rPr lang="el-GR" dirty="0"/>
              <a:t> Χαλεπά, </a:t>
            </a:r>
            <a:r>
              <a:rPr lang="el-GR" i="1" dirty="0"/>
              <a:t>Προτομή Σατύρου</a:t>
            </a:r>
            <a:r>
              <a:rPr lang="el-GR" dirty="0"/>
              <a:t>, 1878,  γύψος,</a:t>
            </a:r>
            <a:r>
              <a:rPr lang="en-US" dirty="0"/>
              <a:t> 65</a:t>
            </a:r>
            <a:r>
              <a:rPr lang="el-GR" dirty="0"/>
              <a:t> </a:t>
            </a:r>
            <a:r>
              <a:rPr lang="en-US" dirty="0"/>
              <a:t>x</a:t>
            </a:r>
            <a:r>
              <a:rPr lang="el-GR" dirty="0"/>
              <a:t> </a:t>
            </a:r>
            <a:r>
              <a:rPr lang="en-US" dirty="0"/>
              <a:t>28</a:t>
            </a:r>
            <a:r>
              <a:rPr lang="el-GR" dirty="0"/>
              <a:t> </a:t>
            </a:r>
            <a:r>
              <a:rPr lang="en-US" dirty="0"/>
              <a:t>x</a:t>
            </a:r>
            <a:r>
              <a:rPr lang="el-GR" dirty="0"/>
              <a:t> </a:t>
            </a:r>
            <a:r>
              <a:rPr lang="en-US" dirty="0"/>
              <a:t>25</a:t>
            </a:r>
            <a:r>
              <a:rPr lang="el-GR" dirty="0"/>
              <a:t> εκ., Εθνική Πινακοθήκη-Μουσείο Αλεξάνδρου Σούτσου, Αθήνα.</a:t>
            </a:r>
            <a:r>
              <a:rPr lang="el-GR" sz="1400" dirty="0"/>
              <a:t>.</a:t>
            </a:r>
          </a:p>
          <a:p>
            <a:pPr algn="ctr"/>
            <a:r>
              <a:rPr lang="el-GR" sz="1400" u="sng" dirty="0">
                <a:hlinkClick r:id="rId4"/>
              </a:rPr>
              <a:t>https://www.wikiart.org/en/yannoulis-chalepas/head-of-satyr-1878</a:t>
            </a:r>
            <a:endParaRPr lang="el-GR" sz="1400" dirty="0"/>
          </a:p>
          <a:p>
            <a:endParaRPr lang="el-GR" dirty="0"/>
          </a:p>
        </p:txBody>
      </p:sp>
      <p:sp>
        <p:nvSpPr>
          <p:cNvPr id="8" name="TextBox 7"/>
          <p:cNvSpPr txBox="1"/>
          <p:nvPr/>
        </p:nvSpPr>
        <p:spPr>
          <a:xfrm>
            <a:off x="395536" y="4797153"/>
            <a:ext cx="518457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6.  </a:t>
            </a:r>
            <a:r>
              <a:rPr lang="el-GR" dirty="0" err="1"/>
              <a:t>ΓιανούληςΧαλεπά</a:t>
            </a:r>
            <a:r>
              <a:rPr lang="el-GR" dirty="0"/>
              <a:t>, </a:t>
            </a:r>
            <a:r>
              <a:rPr lang="el-GR" i="1" dirty="0"/>
              <a:t>Σάτυρος και Έρωτας Ι</a:t>
            </a:r>
            <a:r>
              <a:rPr lang="el-GR" dirty="0"/>
              <a:t>, 1877, μάρμαρο, 135 </a:t>
            </a:r>
            <a:r>
              <a:rPr lang="en-US" dirty="0"/>
              <a:t>x</a:t>
            </a:r>
            <a:r>
              <a:rPr lang="el-GR" dirty="0"/>
              <a:t> </a:t>
            </a:r>
            <a:r>
              <a:rPr lang="en-US" dirty="0"/>
              <a:t>195</a:t>
            </a:r>
            <a:r>
              <a:rPr lang="el-GR" dirty="0"/>
              <a:t> </a:t>
            </a:r>
            <a:r>
              <a:rPr lang="en-US" dirty="0"/>
              <a:t>x</a:t>
            </a:r>
            <a:r>
              <a:rPr lang="el-GR" dirty="0"/>
              <a:t> </a:t>
            </a:r>
            <a:r>
              <a:rPr lang="en-US" dirty="0"/>
              <a:t>73</a:t>
            </a:r>
            <a:r>
              <a:rPr lang="el-GR" dirty="0"/>
              <a:t> εκ., Εθνική Πινακοθήκη-Μουσείο Αλεξάνδρου Σούτσου, Αθήνα.</a:t>
            </a:r>
          </a:p>
          <a:p>
            <a:pPr algn="ctr"/>
            <a:r>
              <a:rPr lang="el-GR" sz="1400" u="sng" dirty="0">
                <a:hlinkClick r:id="rId5"/>
              </a:rPr>
              <a:t>https://www.nationalgallery.gr/el/gluptikh-monimi-ekthesi/sculpture/neoklasikh-gluptikh/saturos-pou-paizei-me-ton-erota.html</a:t>
            </a:r>
            <a:endParaRPr lang="el-GR" sz="1400" dirty="0"/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</TotalTime>
  <Words>1454</Words>
  <Application>Microsoft Office PowerPoint</Application>
  <PresentationFormat>On-screen Show (4:3)</PresentationFormat>
  <Paragraphs>99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</dc:creator>
  <cp:lastModifiedBy>Chris</cp:lastModifiedBy>
  <cp:revision>62</cp:revision>
  <dcterms:created xsi:type="dcterms:W3CDTF">2022-10-08T17:14:53Z</dcterms:created>
  <dcterms:modified xsi:type="dcterms:W3CDTF">2022-10-26T16:34:50Z</dcterms:modified>
</cp:coreProperties>
</file>